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96" r:id="rId2"/>
  </p:sldMasterIdLst>
  <p:notesMasterIdLst>
    <p:notesMasterId r:id="rId21"/>
  </p:notesMasterIdLst>
  <p:handoutMasterIdLst>
    <p:handoutMasterId r:id="rId22"/>
  </p:handoutMasterIdLst>
  <p:sldIdLst>
    <p:sldId id="286" r:id="rId3"/>
    <p:sldId id="294" r:id="rId4"/>
    <p:sldId id="295" r:id="rId5"/>
    <p:sldId id="296" r:id="rId6"/>
    <p:sldId id="298" r:id="rId7"/>
    <p:sldId id="308" r:id="rId8"/>
    <p:sldId id="309" r:id="rId9"/>
    <p:sldId id="310" r:id="rId10"/>
    <p:sldId id="311" r:id="rId11"/>
    <p:sldId id="312" r:id="rId12"/>
    <p:sldId id="313" r:id="rId13"/>
    <p:sldId id="319" r:id="rId14"/>
    <p:sldId id="321" r:id="rId15"/>
    <p:sldId id="322" r:id="rId16"/>
    <p:sldId id="323" r:id="rId17"/>
    <p:sldId id="326" r:id="rId18"/>
    <p:sldId id="325" r:id="rId19"/>
    <p:sldId id="28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040"/>
    <a:srgbClr val="275B5F"/>
    <a:srgbClr val="3C8C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7" autoAdjust="0"/>
  </p:normalViewPr>
  <p:slideViewPr>
    <p:cSldViewPr snapToGrid="0" snapToObjects="1">
      <p:cViewPr varScale="1">
        <p:scale>
          <a:sx n="110" d="100"/>
          <a:sy n="110"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Il sistema di allertamento per rischi naturali: aggiornamento della direttiva regionale</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8761A3-840B-45C1-A1E6-51417C4D928F}" type="datetimeFigureOut">
              <a:rPr lang="it-IT" smtClean="0"/>
              <a:t>28/11/2017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FFCBC2-DD2E-4106-8329-184DD539121D}" type="slidenum">
              <a:rPr lang="it-IT" smtClean="0"/>
              <a:t>‹N›</a:t>
            </a:fld>
            <a:endParaRPr lang="it-IT"/>
          </a:p>
        </p:txBody>
      </p:sp>
    </p:spTree>
    <p:extLst>
      <p:ext uri="{BB962C8B-B14F-4D97-AF65-F5344CB8AC3E}">
        <p14:creationId xmlns:p14="http://schemas.microsoft.com/office/powerpoint/2010/main" val="35526223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Il sistema di allertamento per rischi naturali: aggiornamento della direttiva regionale</a:t>
            </a: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758F4-9294-4242-B0E9-896E16EF4D48}" type="datetimeFigureOut">
              <a:rPr lang="it-IT" smtClean="0"/>
              <a:t>28/11/2017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4AFAA1-7473-4D49-96BB-89D894348DF9}" type="slidenum">
              <a:rPr lang="it-IT" smtClean="0"/>
              <a:t>‹N›</a:t>
            </a:fld>
            <a:endParaRPr lang="it-IT"/>
          </a:p>
        </p:txBody>
      </p:sp>
    </p:spTree>
    <p:extLst>
      <p:ext uri="{BB962C8B-B14F-4D97-AF65-F5344CB8AC3E}">
        <p14:creationId xmlns:p14="http://schemas.microsoft.com/office/powerpoint/2010/main" val="270951919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54AFAA1-7473-4D49-96BB-89D894348DF9}" type="slidenum">
              <a:rPr lang="it-IT" smtClean="0">
                <a:solidFill>
                  <a:prstClr val="black"/>
                </a:solidFill>
              </a:rPr>
              <a:pPr/>
              <a:t>1</a:t>
            </a:fld>
            <a:endParaRPr lang="it-IT">
              <a:solidFill>
                <a:prstClr val="black"/>
              </a:solidFill>
            </a:endParaRPr>
          </a:p>
        </p:txBody>
      </p:sp>
      <p:sp>
        <p:nvSpPr>
          <p:cNvPr id="5" name="Segnaposto intestazione 4"/>
          <p:cNvSpPr>
            <a:spLocks noGrp="1"/>
          </p:cNvSpPr>
          <p:nvPr>
            <p:ph type="hdr" sz="quarter" idx="11"/>
          </p:nvPr>
        </p:nvSpPr>
        <p:spPr/>
        <p:txBody>
          <a:bodyPr/>
          <a:lstStyle/>
          <a:p>
            <a:r>
              <a:rPr lang="it-IT" smtClean="0">
                <a:solidFill>
                  <a:prstClr val="black"/>
                </a:solidFill>
              </a:rPr>
              <a:t>Il sistema di allertamento per rischi naturali: aggiornamento della direttiva regionale</a:t>
            </a:r>
            <a:endParaRPr lang="it-IT">
              <a:solidFill>
                <a:prstClr val="black"/>
              </a:solidFill>
            </a:endParaRPr>
          </a:p>
        </p:txBody>
      </p:sp>
    </p:spTree>
    <p:extLst>
      <p:ext uri="{BB962C8B-B14F-4D97-AF65-F5344CB8AC3E}">
        <p14:creationId xmlns:p14="http://schemas.microsoft.com/office/powerpoint/2010/main" val="289035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216005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252422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34336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366628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116170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347491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49004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370213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226414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5" name="Segnaposto intestazione 4"/>
          <p:cNvSpPr>
            <a:spLocks noGrp="1"/>
          </p:cNvSpPr>
          <p:nvPr>
            <p:ph type="hdr" sz="quarter" idx="10"/>
          </p:nvPr>
        </p:nvSpPr>
        <p:spPr/>
        <p:txBody>
          <a:bodyPr/>
          <a:lstStyle/>
          <a:p>
            <a:r>
              <a:rPr lang="it-IT" dirty="0" smtClean="0"/>
              <a:t>D.G. Territorio, Urbanistica, Difesa del Suolo e Città Metropolitana</a:t>
            </a:r>
            <a:endParaRPr lang="it-IT" dirty="0"/>
          </a:p>
        </p:txBody>
      </p:sp>
    </p:spTree>
    <p:extLst>
      <p:ext uri="{BB962C8B-B14F-4D97-AF65-F5344CB8AC3E}">
        <p14:creationId xmlns:p14="http://schemas.microsoft.com/office/powerpoint/2010/main" val="312201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84F5FA-D853-4A03-BBA6-BEF564FA4968}"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66508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F6127D-15C1-45EB-B6D3-9A60E99520CD}"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54545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9D8F17-5B3E-44FA-93F3-59EF8AD7BAD8}"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252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84F5FA-D853-4A03-BBA6-BEF564FA4968}"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01422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425D4F-654F-45AA-9784-E74D4A4A7F70}"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598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A7A959-178D-4248-BA91-FD12B4BE4F41}"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68829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B77735-5A8E-4009-A12B-A718C3EF5962}" type="datetime1">
              <a:rPr lang="en-US" smtClean="0">
                <a:solidFill>
                  <a:prstClr val="black"/>
                </a:solidFill>
              </a:rPr>
              <a:pPr/>
              <a:t>11/28/2017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48815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78498F-662F-40EE-8B1B-DB970EB190CA}" type="datetime1">
              <a:rPr lang="en-US" smtClean="0">
                <a:solidFill>
                  <a:prstClr val="black"/>
                </a:solidFill>
              </a:rPr>
              <a:pPr/>
              <a:t>11/28/2017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96977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11BA664-36D1-4201-9CA0-4EB00A3FCCCC}" type="datetime1">
              <a:rPr lang="en-US" smtClean="0">
                <a:solidFill>
                  <a:prstClr val="black"/>
                </a:solidFill>
              </a:rPr>
              <a:pPr/>
              <a:t>11/28/2017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73574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82D49D3-4988-4554-A3E5-F399D22DDCD3}" type="datetime1">
              <a:rPr lang="en-US" smtClean="0">
                <a:solidFill>
                  <a:prstClr val="black"/>
                </a:solidFill>
              </a:rPr>
              <a:pPr/>
              <a:t>11/28/2017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43138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C9EC1F-8784-475D-8383-9763C7AA6D3A}" type="datetime1">
              <a:rPr lang="en-US" smtClean="0">
                <a:solidFill>
                  <a:prstClr val="black"/>
                </a:solidFill>
              </a:rPr>
              <a:pPr/>
              <a:t>11/28/2017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46573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425D4F-654F-45AA-9784-E74D4A4A7F70}"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31547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F6BFC1-AA85-485C-8C64-945A8C5E4DE8}" type="datetime1">
              <a:rPr lang="en-US" smtClean="0">
                <a:solidFill>
                  <a:prstClr val="black"/>
                </a:solidFill>
              </a:rPr>
              <a:pPr/>
              <a:t>11/28/2017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041923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F6127D-15C1-45EB-B6D3-9A60E99520CD}"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543955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9D8F17-5B3E-44FA-93F3-59EF8AD7BAD8}"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0612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A7A959-178D-4248-BA91-FD12B4BE4F41}" type="datetime1">
              <a:rPr lang="en-US" smtClean="0">
                <a:solidFill>
                  <a:prstClr val="black"/>
                </a:solidFill>
              </a:rPr>
              <a:pPr/>
              <a:t>11/28/2017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93377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B77735-5A8E-4009-A12B-A718C3EF5962}" type="datetime1">
              <a:rPr lang="en-US" smtClean="0">
                <a:solidFill>
                  <a:prstClr val="black"/>
                </a:solidFill>
              </a:rPr>
              <a:pPr/>
              <a:t>11/28/2017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92551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78498F-662F-40EE-8B1B-DB970EB190CA}" type="datetime1">
              <a:rPr lang="en-US" smtClean="0">
                <a:solidFill>
                  <a:prstClr val="black"/>
                </a:solidFill>
              </a:rPr>
              <a:pPr/>
              <a:t>11/28/2017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76358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11BA664-36D1-4201-9CA0-4EB00A3FCCCC}" type="datetime1">
              <a:rPr lang="en-US" smtClean="0">
                <a:solidFill>
                  <a:prstClr val="black"/>
                </a:solidFill>
              </a:rPr>
              <a:pPr/>
              <a:t>11/28/2017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3018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82D49D3-4988-4554-A3E5-F399D22DDCD3}" type="datetime1">
              <a:rPr lang="en-US" smtClean="0">
                <a:solidFill>
                  <a:prstClr val="black"/>
                </a:solidFill>
              </a:rPr>
              <a:pPr/>
              <a:t>11/28/2017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10439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C9EC1F-8784-475D-8383-9763C7AA6D3A}" type="datetime1">
              <a:rPr lang="en-US" smtClean="0">
                <a:solidFill>
                  <a:prstClr val="black"/>
                </a:solidFill>
              </a:rPr>
              <a:pPr/>
              <a:t>11/28/2017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88929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F6BFC1-AA85-485C-8C64-945A8C5E4DE8}" type="datetime1">
              <a:rPr lang="en-US" smtClean="0">
                <a:solidFill>
                  <a:prstClr val="black"/>
                </a:solidFill>
              </a:rPr>
              <a:pPr/>
              <a:t>11/28/2017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95407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589237"/>
            <a:ext cx="9158766" cy="1283532"/>
          </a:xfrm>
          <a:prstGeom prst="rect">
            <a:avLst/>
          </a:prstGeom>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336656"/>
          </a:xfrm>
          <a:prstGeom prst="rect">
            <a:avLst/>
          </a:prstGeom>
        </p:spPr>
      </p:pic>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381000" cy="6489700"/>
          </a:xfrm>
          <a:prstGeom prst="rect">
            <a:avLst/>
          </a:prstGeom>
        </p:spPr>
      </p:pic>
      <p:pic>
        <p:nvPicPr>
          <p:cNvPr id="10" name="Picture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777766" y="0"/>
            <a:ext cx="381000" cy="6489700"/>
          </a:xfrm>
          <a:prstGeom prst="rect">
            <a:avLst/>
          </a:prstGeom>
        </p:spPr>
      </p:pic>
    </p:spTree>
    <p:extLst>
      <p:ext uri="{BB962C8B-B14F-4D97-AF65-F5344CB8AC3E}">
        <p14:creationId xmlns:p14="http://schemas.microsoft.com/office/powerpoint/2010/main" val="281599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589237"/>
            <a:ext cx="9158766" cy="1283532"/>
          </a:xfrm>
          <a:prstGeom prst="rect">
            <a:avLst/>
          </a:prstGeom>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4000" cy="336656"/>
          </a:xfrm>
          <a:prstGeom prst="rect">
            <a:avLst/>
          </a:prstGeom>
        </p:spPr>
      </p:pic>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381000" cy="6489700"/>
          </a:xfrm>
          <a:prstGeom prst="rect">
            <a:avLst/>
          </a:prstGeom>
        </p:spPr>
      </p:pic>
      <p:pic>
        <p:nvPicPr>
          <p:cNvPr id="10" name="Picture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777766" y="0"/>
            <a:ext cx="381000" cy="6489700"/>
          </a:xfrm>
          <a:prstGeom prst="rect">
            <a:avLst/>
          </a:prstGeom>
        </p:spPr>
      </p:pic>
    </p:spTree>
    <p:extLst>
      <p:ext uri="{BB962C8B-B14F-4D97-AF65-F5344CB8AC3E}">
        <p14:creationId xmlns:p14="http://schemas.microsoft.com/office/powerpoint/2010/main" val="36770020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69467" y="5878461"/>
            <a:ext cx="1446420" cy="672389"/>
          </a:xfrm>
          <a:prstGeom prst="rect">
            <a:avLst/>
          </a:prstGeom>
        </p:spPr>
      </p:pic>
      <p:sp>
        <p:nvSpPr>
          <p:cNvPr id="5" name="CasellaDiTesto 4"/>
          <p:cNvSpPr txBox="1"/>
          <p:nvPr/>
        </p:nvSpPr>
        <p:spPr>
          <a:xfrm>
            <a:off x="10290" y="1852366"/>
            <a:ext cx="9148145" cy="4278094"/>
          </a:xfrm>
          <a:prstGeom prst="rect">
            <a:avLst/>
          </a:prstGeom>
          <a:noFill/>
        </p:spPr>
        <p:txBody>
          <a:bodyPr wrap="none" rtlCol="0">
            <a:spAutoFit/>
          </a:bodyPr>
          <a:lstStyle/>
          <a:p>
            <a:pPr algn="ctr"/>
            <a:r>
              <a:rPr lang="it-IT" sz="3200" i="1" dirty="0" smtClean="0">
                <a:solidFill>
                  <a:srgbClr val="0070C0"/>
                </a:solidFill>
              </a:rPr>
              <a:t>Le novità introdotte dalla legge regionale </a:t>
            </a:r>
          </a:p>
          <a:p>
            <a:pPr algn="ctr"/>
            <a:r>
              <a:rPr lang="it-IT" sz="3200" i="1" dirty="0" smtClean="0">
                <a:solidFill>
                  <a:srgbClr val="0070C0"/>
                </a:solidFill>
              </a:rPr>
              <a:t>15 marzo 2016, n. 4 in materia di Polizia idraulica</a:t>
            </a:r>
          </a:p>
          <a:p>
            <a:endParaRPr lang="it-IT" dirty="0" smtClean="0">
              <a:solidFill>
                <a:srgbClr val="0070C0"/>
              </a:solidFill>
            </a:endParaRPr>
          </a:p>
          <a:p>
            <a:r>
              <a:rPr lang="it-IT" sz="2800" b="1" dirty="0" smtClean="0">
                <a:solidFill>
                  <a:srgbClr val="0070C0"/>
                </a:solidFill>
              </a:rPr>
              <a:t>                             Relatore: </a:t>
            </a:r>
            <a:r>
              <a:rPr lang="it-IT" sz="2800" dirty="0" smtClean="0">
                <a:solidFill>
                  <a:srgbClr val="0070C0"/>
                </a:solidFill>
              </a:rPr>
              <a:t>Gregorio Mannucci, </a:t>
            </a:r>
          </a:p>
          <a:p>
            <a:pPr algn="ctr"/>
            <a:endParaRPr lang="it-IT" dirty="0" smtClean="0">
              <a:solidFill>
                <a:srgbClr val="0070C0"/>
              </a:solidFill>
            </a:endParaRPr>
          </a:p>
          <a:p>
            <a:pPr algn="ctr"/>
            <a:r>
              <a:rPr lang="it-IT" sz="2400" dirty="0" smtClean="0">
                <a:solidFill>
                  <a:srgbClr val="0070C0"/>
                </a:solidFill>
              </a:rPr>
              <a:t>Dirigente della Struttura </a:t>
            </a:r>
          </a:p>
          <a:p>
            <a:pPr algn="ctr"/>
            <a:r>
              <a:rPr lang="it-IT" sz="2400" dirty="0" smtClean="0">
                <a:solidFill>
                  <a:srgbClr val="0070C0"/>
                </a:solidFill>
              </a:rPr>
              <a:t>       Pianificazione dell’ assetto Idrogeologico, Reticoli e Demanio idrico </a:t>
            </a:r>
          </a:p>
          <a:p>
            <a:pPr algn="ctr"/>
            <a:endParaRPr lang="it-IT" sz="2400" dirty="0" smtClean="0">
              <a:solidFill>
                <a:srgbClr val="0070C0"/>
              </a:solidFill>
            </a:endParaRPr>
          </a:p>
          <a:p>
            <a:pPr algn="ctr"/>
            <a:endParaRPr lang="it-IT" sz="2400" dirty="0">
              <a:solidFill>
                <a:srgbClr val="0070C0"/>
              </a:solidFill>
            </a:endParaRPr>
          </a:p>
          <a:p>
            <a:pPr algn="ctr"/>
            <a:r>
              <a:rPr lang="it-IT" sz="2400" dirty="0" smtClean="0">
                <a:solidFill>
                  <a:srgbClr val="0070C0"/>
                </a:solidFill>
              </a:rPr>
              <a:t>Milano, 28 novembre 2017 – sede ANCI, via Rovello, 2</a:t>
            </a:r>
          </a:p>
          <a:p>
            <a:pPr algn="ctr"/>
            <a:r>
              <a:rPr lang="it-IT" sz="2400" dirty="0" smtClean="0">
                <a:solidFill>
                  <a:srgbClr val="0070C0"/>
                </a:solidFill>
              </a:rPr>
              <a:t>  </a:t>
            </a:r>
            <a:r>
              <a:rPr lang="it-IT" dirty="0" smtClean="0">
                <a:solidFill>
                  <a:srgbClr val="0070C0"/>
                </a:solidFill>
              </a:rPr>
              <a:t>      </a:t>
            </a:r>
            <a:endParaRPr lang="it-IT" dirty="0">
              <a:solidFill>
                <a:srgbClr val="0070C0"/>
              </a:solidFill>
            </a:endParaRPr>
          </a:p>
        </p:txBody>
      </p:sp>
      <p:pic>
        <p:nvPicPr>
          <p:cNvPr id="4" name="Immagine 3"/>
          <p:cNvPicPr>
            <a:picLocks noChangeAspect="1"/>
          </p:cNvPicPr>
          <p:nvPr/>
        </p:nvPicPr>
        <p:blipFill>
          <a:blip r:embed="rId4"/>
          <a:stretch>
            <a:fillRect/>
          </a:stretch>
        </p:blipFill>
        <p:spPr>
          <a:xfrm>
            <a:off x="626511" y="475461"/>
            <a:ext cx="7930033" cy="1319797"/>
          </a:xfrm>
          <a:prstGeom prst="rect">
            <a:avLst/>
          </a:prstGeom>
        </p:spPr>
      </p:pic>
    </p:spTree>
    <p:extLst>
      <p:ext uri="{BB962C8B-B14F-4D97-AF65-F5344CB8AC3E}">
        <p14:creationId xmlns:p14="http://schemas.microsoft.com/office/powerpoint/2010/main" val="2484333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609600" y="762000"/>
            <a:ext cx="8001000" cy="707886"/>
          </a:xfrm>
          <a:prstGeom prst="rect">
            <a:avLst/>
          </a:prstGeom>
          <a:noFill/>
        </p:spPr>
        <p:txBody>
          <a:bodyPr wrap="square" rtlCol="0">
            <a:spAutoFit/>
          </a:bodyPr>
          <a:lstStyle/>
          <a:p>
            <a:pPr>
              <a:tabLst>
                <a:tab pos="7588250" algn="r"/>
              </a:tabLst>
            </a:pPr>
            <a:r>
              <a:rPr lang="it-IT" sz="2000" b="1" dirty="0">
                <a:solidFill>
                  <a:srgbClr val="0070C0"/>
                </a:solidFill>
              </a:rPr>
              <a:t>I CANONI ATTUALMENTE IN VIGORE DGR 4229/2016, aggiornati ai sensi del Decreto Direttore generale 22 dicembre 2016, n. 13807 </a:t>
            </a:r>
            <a:r>
              <a:rPr lang="it-IT" sz="2000" dirty="0" smtClean="0"/>
              <a:t>	</a:t>
            </a:r>
            <a:endParaRPr lang="it-IT" sz="2000" b="1" dirty="0"/>
          </a:p>
        </p:txBody>
      </p:sp>
      <p:graphicFrame>
        <p:nvGraphicFramePr>
          <p:cNvPr id="9" name="Tabella 8"/>
          <p:cNvGraphicFramePr>
            <a:graphicFrameLocks noGrp="1"/>
          </p:cNvGraphicFramePr>
          <p:nvPr>
            <p:extLst>
              <p:ext uri="{D42A27DB-BD31-4B8C-83A1-F6EECF244321}">
                <p14:modId xmlns:p14="http://schemas.microsoft.com/office/powerpoint/2010/main" val="3299295865"/>
              </p:ext>
            </p:extLst>
          </p:nvPr>
        </p:nvGraphicFramePr>
        <p:xfrm>
          <a:off x="417830" y="1676400"/>
          <a:ext cx="8308340" cy="3995640"/>
        </p:xfrm>
        <a:graphic>
          <a:graphicData uri="http://schemas.openxmlformats.org/drawingml/2006/table">
            <a:tbl>
              <a:tblPr firstRow="1">
                <a:tableStyleId>{35758FB7-9AC5-4552-8A53-C91805E547FA}</a:tableStyleId>
              </a:tblPr>
              <a:tblGrid>
                <a:gridCol w="726440"/>
                <a:gridCol w="5408930"/>
                <a:gridCol w="2172970"/>
              </a:tblGrid>
              <a:tr h="411192">
                <a:tc gridSpan="3">
                  <a:txBody>
                    <a:bodyPr/>
                    <a:lstStyle/>
                    <a:p>
                      <a:pPr marL="0" algn="l" defTabSz="914400" rtl="0" eaLnBrk="1" latinLnBrk="0" hangingPunct="1"/>
                      <a:r>
                        <a:rPr lang="it-IT" sz="1800" b="1" kern="1200" dirty="0" smtClean="0">
                          <a:solidFill>
                            <a:srgbClr val="0070C0"/>
                          </a:solidFill>
                          <a:latin typeface="+mn-lt"/>
                          <a:ea typeface="+mn-ea"/>
                          <a:cs typeface="+mn-cs"/>
                        </a:rPr>
                        <a:t>GRUPPO O – Occupazioni di aree demaniali</a:t>
                      </a:r>
                      <a:endParaRPr lang="it-IT" sz="1800" b="1" kern="1200" dirty="0">
                        <a:solidFill>
                          <a:srgbClr val="0070C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hMerge="1">
                  <a:txBody>
                    <a:bodyPr/>
                    <a:lstStyle/>
                    <a:p>
                      <a:endParaRPr lang="it-IT"/>
                    </a:p>
                  </a:txBody>
                  <a:tcPr/>
                </a:tc>
                <a:tc hMerge="1">
                  <a:txBody>
                    <a:bodyPr/>
                    <a:lstStyle/>
                    <a:p>
                      <a:endParaRPr lang="it-IT"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62">
                <a:tc>
                  <a:txBody>
                    <a:bodyPr/>
                    <a:lstStyle/>
                    <a:p>
                      <a:pPr marL="0" algn="ctr" defTabSz="914400" rtl="0" eaLnBrk="1" latinLnBrk="0" hangingPunct="1">
                        <a:lnSpc>
                          <a:spcPct val="115000"/>
                        </a:lnSpc>
                        <a:spcAft>
                          <a:spcPts val="0"/>
                        </a:spcAft>
                      </a:pPr>
                      <a:r>
                        <a:rPr lang="it-IT" sz="1400" kern="1200" dirty="0" smtClean="0">
                          <a:solidFill>
                            <a:srgbClr val="0070C0"/>
                          </a:solidFill>
                          <a:effectLst/>
                          <a:latin typeface="+mn-lt"/>
                          <a:ea typeface="Times New Roman" panose="02020603050405020304" pitchFamily="18" charset="0"/>
                          <a:cs typeface="Times New Roman" panose="02020603050405020304" pitchFamily="18" charset="0"/>
                        </a:rPr>
                        <a:t>O.1.1</a:t>
                      </a:r>
                      <a:endParaRPr lang="it-IT" sz="1400" kern="1200" dirty="0">
                        <a:solidFill>
                          <a:srgbClr val="0070C0"/>
                        </a:solidFill>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per uso agricolo e/o venatorio, sfalcio erba e taglio piante nelle aree demaniali.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211,89 </a:t>
                      </a:r>
                      <a:r>
                        <a:rPr lang="it-IT" sz="1200" dirty="0">
                          <a:solidFill>
                            <a:srgbClr val="0070C0"/>
                          </a:solidFill>
                          <a:effectLst/>
                          <a:latin typeface="+mn-lt"/>
                          <a:ea typeface="Times New Roman" panose="02020603050405020304" pitchFamily="18" charset="0"/>
                          <a:cs typeface="Times New Roman" panose="02020603050405020304" pitchFamily="18" charset="0"/>
                        </a:rPr>
                        <a:t>per ettaro</a:t>
                      </a:r>
                    </a:p>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62">
                <a:tc>
                  <a:txBody>
                    <a:bodyPr/>
                    <a:lstStyle/>
                    <a:p>
                      <a:pPr marL="0" algn="ctr" defTabSz="914400" rtl="0" eaLnBrk="1" latinLnBrk="0" hangingPunct="1">
                        <a:lnSpc>
                          <a:spcPct val="115000"/>
                        </a:lnSpc>
                        <a:spcAft>
                          <a:spcPts val="0"/>
                        </a:spcAft>
                      </a:pPr>
                      <a:r>
                        <a:rPr lang="it-IT" sz="1400" kern="1200" dirty="0" smtClean="0">
                          <a:solidFill>
                            <a:srgbClr val="0070C0"/>
                          </a:solidFill>
                          <a:effectLst/>
                          <a:latin typeface="+mn-lt"/>
                          <a:ea typeface="Times New Roman" panose="02020603050405020304" pitchFamily="18" charset="0"/>
                          <a:cs typeface="Times New Roman" panose="02020603050405020304" pitchFamily="18" charset="0"/>
                        </a:rPr>
                        <a:t>O.1.2</a:t>
                      </a:r>
                      <a:endParaRPr lang="it-IT" sz="1400" kern="1200" dirty="0">
                        <a:solidFill>
                          <a:srgbClr val="0070C0"/>
                        </a:solidFill>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Pioppeti e colture legnose pluriennali.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171,53 </a:t>
                      </a:r>
                      <a:r>
                        <a:rPr lang="it-IT" sz="1200" dirty="0">
                          <a:solidFill>
                            <a:srgbClr val="0070C0"/>
                          </a:solidFill>
                          <a:effectLst/>
                          <a:latin typeface="+mn-lt"/>
                          <a:ea typeface="Times New Roman" panose="02020603050405020304" pitchFamily="18" charset="0"/>
                          <a:cs typeface="Times New Roman" panose="02020603050405020304" pitchFamily="18" charset="0"/>
                        </a:rPr>
                        <a:t>per ettaro</a:t>
                      </a:r>
                    </a:p>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O.2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tabLst>
                          <a:tab pos="2772410" algn="l"/>
                          <a:tab pos="3222625" algn="r"/>
                          <a:tab pos="3402330" algn="r"/>
                          <a:tab pos="3762375" algn="r"/>
                          <a:tab pos="3852545" algn="l"/>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di area demaniale ad uso non agricolo con sistemazione a verde.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€ 0,20 per metro quadro</a:t>
                      </a:r>
                    </a:p>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3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O.3.1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tabLst>
                          <a:tab pos="2873375" algn="r"/>
                          <a:tab pos="3022600" algn="r"/>
                          <a:tab pos="3305175" algn="r"/>
                          <a:tab pos="3376613" algn="l"/>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di area demaniale ad uso non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agricolo</a:t>
                      </a:r>
                    </a:p>
                    <a:p>
                      <a:pPr algn="just">
                        <a:lnSpc>
                          <a:spcPct val="115000"/>
                        </a:lnSpc>
                        <a:spcAft>
                          <a:spcPts val="0"/>
                        </a:spcAft>
                        <a:tabLst>
                          <a:tab pos="3670300" algn="r"/>
                          <a:tab pos="4127500" algn="r"/>
                          <a:tab pos="4310063" algn="r"/>
                          <a:tab pos="4846638" algn="r"/>
                          <a:tab pos="4937125" algn="l"/>
                        </a:tabLst>
                      </a:pPr>
                      <a:r>
                        <a:rPr lang="it-IT" sz="1200" dirty="0" smtClean="0">
                          <a:solidFill>
                            <a:srgbClr val="0070C0"/>
                          </a:solidFill>
                          <a:effectLst/>
                          <a:latin typeface="+mn-lt"/>
                          <a:ea typeface="Times New Roman" panose="02020603050405020304" pitchFamily="18" charset="0"/>
                          <a:cs typeface="Times New Roman" panose="02020603050405020304" pitchFamily="18" charset="0"/>
                        </a:rPr>
                        <a:t>	di estensione da	1	a 	250 	mq.</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4,04 </a:t>
                      </a:r>
                      <a:r>
                        <a:rPr lang="it-IT" sz="1200" dirty="0">
                          <a:solidFill>
                            <a:srgbClr val="0070C0"/>
                          </a:solidFill>
                          <a:effectLst/>
                          <a:latin typeface="+mn-lt"/>
                          <a:ea typeface="Times New Roman" panose="02020603050405020304" pitchFamily="18" charset="0"/>
                          <a:cs typeface="Times New Roman" panose="02020603050405020304" pitchFamily="18" charset="0"/>
                        </a:rPr>
                        <a:t>per metro quadro</a:t>
                      </a:r>
                    </a:p>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O.3.2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tabLst>
                          <a:tab pos="2590800" algn="l"/>
                          <a:tab pos="2950845" algn="r"/>
                          <a:tab pos="3022600" algn="r"/>
                          <a:tab pos="3306445" algn="r"/>
                          <a:tab pos="3377565" algn="l"/>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di area demaniale ad uso non agricolo </a:t>
                      </a:r>
                      <a:endParaRPr lang="it-IT" sz="1200" dirty="0" smtClean="0">
                        <a:solidFill>
                          <a:srgbClr val="0070C0"/>
                        </a:solidFill>
                        <a:effectLst/>
                        <a:latin typeface="+mn-lt"/>
                        <a:ea typeface="Times New Roman" panose="02020603050405020304" pitchFamily="18" charset="0"/>
                        <a:cs typeface="Times New Roman" panose="02020603050405020304" pitchFamily="18" charset="0"/>
                      </a:endParaRPr>
                    </a:p>
                    <a:p>
                      <a:pPr algn="just">
                        <a:lnSpc>
                          <a:spcPct val="115000"/>
                        </a:lnSpc>
                        <a:spcAft>
                          <a:spcPts val="0"/>
                        </a:spcAft>
                        <a:tabLst>
                          <a:tab pos="3670300" algn="r"/>
                          <a:tab pos="4127500" algn="r"/>
                          <a:tab pos="4310063" algn="r"/>
                          <a:tab pos="4846638" algn="r"/>
                          <a:tab pos="4937125" algn="l"/>
                        </a:tabLst>
                      </a:pPr>
                      <a:r>
                        <a:rPr lang="it-IT" sz="1200" dirty="0" smtClean="0">
                          <a:solidFill>
                            <a:srgbClr val="0070C0"/>
                          </a:solidFill>
                          <a:effectLst/>
                          <a:latin typeface="+mn-lt"/>
                          <a:ea typeface="Times New Roman" panose="02020603050405020304" pitchFamily="18" charset="0"/>
                          <a:cs typeface="Times New Roman" panose="02020603050405020304" pitchFamily="18" charset="0"/>
                        </a:rPr>
                        <a:t>	di estensione da	251 </a:t>
                      </a: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a	 1.000 </a:t>
                      </a:r>
                      <a:r>
                        <a:rPr lang="it-IT" sz="1200" dirty="0">
                          <a:solidFill>
                            <a:srgbClr val="0070C0"/>
                          </a:solidFill>
                          <a:effectLst/>
                          <a:latin typeface="+mn-lt"/>
                          <a:ea typeface="Times New Roman" panose="02020603050405020304" pitchFamily="18" charset="0"/>
                          <a:cs typeface="Times New Roman" panose="02020603050405020304" pitchFamily="18" charset="0"/>
                        </a:rPr>
                        <a:t>	mq.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2,02 </a:t>
                      </a:r>
                      <a:r>
                        <a:rPr lang="it-IT" sz="1200" dirty="0">
                          <a:solidFill>
                            <a:srgbClr val="0070C0"/>
                          </a:solidFill>
                          <a:effectLst/>
                          <a:latin typeface="+mn-lt"/>
                          <a:ea typeface="Times New Roman" panose="02020603050405020304" pitchFamily="18" charset="0"/>
                          <a:cs typeface="Times New Roman" panose="02020603050405020304" pitchFamily="18" charset="0"/>
                        </a:rPr>
                        <a:t>per metro quadro</a:t>
                      </a:r>
                    </a:p>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1009,00</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O.3.3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tabLst>
                          <a:tab pos="2590800" algn="l"/>
                          <a:tab pos="2950845" algn="r"/>
                          <a:tab pos="3022600" algn="r"/>
                          <a:tab pos="3306445" algn="r"/>
                          <a:tab pos="3377565" algn="l"/>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di area demaniale ad uso non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agricolo</a:t>
                      </a:r>
                    </a:p>
                    <a:p>
                      <a:pPr algn="just">
                        <a:lnSpc>
                          <a:spcPct val="115000"/>
                        </a:lnSpc>
                        <a:spcAft>
                          <a:spcPts val="0"/>
                        </a:spcAft>
                        <a:tabLst>
                          <a:tab pos="3670300" algn="r"/>
                          <a:tab pos="4127500" algn="r"/>
                          <a:tab pos="4310063" algn="r"/>
                          <a:tab pos="4846638" algn="r"/>
                          <a:tab pos="4937125" algn="l"/>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 di estensione da	1.001 </a:t>
                      </a: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a	10.000	mq</a:t>
                      </a:r>
                      <a:r>
                        <a:rPr lang="it-IT" sz="1200" dirty="0">
                          <a:solidFill>
                            <a:srgbClr val="0070C0"/>
                          </a:solidFill>
                          <a:effectLst/>
                          <a:latin typeface="+mn-lt"/>
                          <a:ea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1,01 </a:t>
                      </a:r>
                      <a:r>
                        <a:rPr lang="it-IT" sz="1200" dirty="0">
                          <a:solidFill>
                            <a:srgbClr val="0070C0"/>
                          </a:solidFill>
                          <a:effectLst/>
                          <a:latin typeface="+mn-lt"/>
                          <a:ea typeface="Times New Roman" panose="02020603050405020304" pitchFamily="18" charset="0"/>
                          <a:cs typeface="Times New Roman" panose="02020603050405020304" pitchFamily="18" charset="0"/>
                        </a:rPr>
                        <a:t>per metro quadro</a:t>
                      </a:r>
                    </a:p>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2.018,00</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O.3.4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tabLst>
                          <a:tab pos="2590800" algn="l"/>
                          <a:tab pos="2950845" algn="r"/>
                          <a:tab pos="3022600" algn="r"/>
                          <a:tab pos="3306445" algn="r"/>
                          <a:tab pos="3377565" algn="l"/>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di area demaniale ad uso non agricolo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 </a:t>
                      </a:r>
                    </a:p>
                    <a:p>
                      <a:pPr algn="just">
                        <a:lnSpc>
                          <a:spcPct val="115000"/>
                        </a:lnSpc>
                        <a:spcAft>
                          <a:spcPts val="0"/>
                        </a:spcAft>
                        <a:tabLst>
                          <a:tab pos="4310063" algn="r"/>
                          <a:tab pos="4846638" algn="r"/>
                          <a:tab pos="4937125" algn="l"/>
                        </a:tabLst>
                      </a:pPr>
                      <a:r>
                        <a:rPr lang="it-IT" sz="1200" dirty="0" smtClean="0">
                          <a:solidFill>
                            <a:srgbClr val="0070C0"/>
                          </a:solidFill>
                          <a:effectLst/>
                          <a:latin typeface="+mn-lt"/>
                          <a:ea typeface="Times New Roman" panose="02020603050405020304" pitchFamily="18" charset="0"/>
                          <a:cs typeface="Times New Roman" panose="02020603050405020304" pitchFamily="18" charset="0"/>
                        </a:rPr>
                        <a:t>	di estensione superiore a</a:t>
                      </a:r>
                      <a:r>
                        <a:rPr lang="it-IT" sz="1200" dirty="0">
                          <a:solidFill>
                            <a:srgbClr val="0070C0"/>
                          </a:solidFill>
                          <a:effectLst/>
                          <a:latin typeface="+mn-lt"/>
                          <a:ea typeface="Times New Roman" panose="02020603050405020304" pitchFamily="18" charset="0"/>
                          <a:cs typeface="Times New Roman" panose="02020603050405020304" pitchFamily="18" charset="0"/>
                        </a:rPr>
                        <a:t>	 10.000 	mq.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€ 0,50 per metro quadro</a:t>
                      </a:r>
                    </a:p>
                    <a:p>
                      <a:pPr algn="ctr">
                        <a:lnSpc>
                          <a:spcPct val="115000"/>
                        </a:lnSpc>
                        <a:spcAft>
                          <a:spcPts val="0"/>
                        </a:spcAft>
                        <a:tabLst>
                          <a:tab pos="113093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10.090,00</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463560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609600" y="762000"/>
            <a:ext cx="8001000" cy="707886"/>
          </a:xfrm>
          <a:prstGeom prst="rect">
            <a:avLst/>
          </a:prstGeom>
          <a:noFill/>
        </p:spPr>
        <p:txBody>
          <a:bodyPr wrap="square" rtlCol="0">
            <a:spAutoFit/>
          </a:bodyPr>
          <a:lstStyle/>
          <a:p>
            <a:pPr>
              <a:tabLst>
                <a:tab pos="7588250" algn="r"/>
              </a:tabLst>
            </a:pPr>
            <a:r>
              <a:rPr lang="it-IT" sz="2000" b="1" dirty="0">
                <a:solidFill>
                  <a:srgbClr val="0070C0"/>
                </a:solidFill>
              </a:rPr>
              <a:t>I CANONI ATTUALMENTE IN VIGORE DGR 4229/2016, aggiornati ai sensi del Decreto Direttore generale 22 dicembre 2016, n. 13807 </a:t>
            </a:r>
            <a:r>
              <a:rPr lang="it-IT" sz="2000" dirty="0" smtClean="0"/>
              <a:t>	</a:t>
            </a:r>
            <a:endParaRPr lang="it-IT" sz="2000" b="1" dirty="0"/>
          </a:p>
        </p:txBody>
      </p:sp>
      <p:graphicFrame>
        <p:nvGraphicFramePr>
          <p:cNvPr id="9" name="Tabella 8"/>
          <p:cNvGraphicFramePr>
            <a:graphicFrameLocks noGrp="1"/>
          </p:cNvGraphicFramePr>
          <p:nvPr>
            <p:extLst>
              <p:ext uri="{D42A27DB-BD31-4B8C-83A1-F6EECF244321}">
                <p14:modId xmlns:p14="http://schemas.microsoft.com/office/powerpoint/2010/main" val="2773400466"/>
              </p:ext>
            </p:extLst>
          </p:nvPr>
        </p:nvGraphicFramePr>
        <p:xfrm>
          <a:off x="419100" y="1447800"/>
          <a:ext cx="8308340" cy="2368481"/>
        </p:xfrm>
        <a:graphic>
          <a:graphicData uri="http://schemas.openxmlformats.org/drawingml/2006/table">
            <a:tbl>
              <a:tblPr firstRow="1">
                <a:tableStyleId>{35758FB7-9AC5-4552-8A53-C91805E547FA}</a:tableStyleId>
              </a:tblPr>
              <a:tblGrid>
                <a:gridCol w="726440"/>
                <a:gridCol w="5560060"/>
                <a:gridCol w="2021840"/>
              </a:tblGrid>
              <a:tr h="400579">
                <a:tc gridSpan="3">
                  <a:txBody>
                    <a:bodyPr/>
                    <a:lstStyle/>
                    <a:p>
                      <a:pPr marL="0" algn="l" defTabSz="914400" rtl="0" eaLnBrk="1" latinLnBrk="0" hangingPunct="1"/>
                      <a:r>
                        <a:rPr lang="it-IT" sz="1800" b="1" kern="1200" dirty="0" smtClean="0">
                          <a:solidFill>
                            <a:srgbClr val="0070C0"/>
                          </a:solidFill>
                          <a:latin typeface="+mn-lt"/>
                          <a:ea typeface="+mn-ea"/>
                          <a:cs typeface="+mn-cs"/>
                        </a:rPr>
                        <a:t>GRUPPO O – Occupazioni di aree demaniali</a:t>
                      </a:r>
                      <a:endParaRPr lang="it-IT" sz="1800" b="1" kern="1200" dirty="0">
                        <a:solidFill>
                          <a:srgbClr val="0070C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hMerge="1">
                  <a:txBody>
                    <a:bodyPr/>
                    <a:lstStyle/>
                    <a:p>
                      <a:endParaRPr lang="it-IT"/>
                    </a:p>
                  </a:txBody>
                  <a:tcPr/>
                </a:tc>
                <a:tc hMerge="1">
                  <a:txBody>
                    <a:bodyPr/>
                    <a:lstStyle/>
                    <a:p>
                      <a:endParaRPr lang="it-IT"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O.4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Occupazione di area ai fini del ripristino, recupero e riqualificazione ambientale in aree demaniali, aree protette (rif. Art. 41, comma 3, d.lgs 11 maggio 1999, n. 152 e successive modificazioni) ed aree di espansione controllata per la laminazione delle piene.</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Gratuito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algn="ctr">
                        <a:lnSpc>
                          <a:spcPct val="115000"/>
                        </a:lnSpc>
                        <a:spcAft>
                          <a:spcPts val="0"/>
                        </a:spcAft>
                      </a:pPr>
                      <a:r>
                        <a:rPr lang="it-IT" sz="1400" dirty="0">
                          <a:solidFill>
                            <a:srgbClr val="0070C0"/>
                          </a:solidFill>
                          <a:effectLst/>
                          <a:latin typeface="+mn-lt"/>
                          <a:ea typeface="Times New Roman" panose="02020603050405020304" pitchFamily="18" charset="0"/>
                          <a:cs typeface="Times New Roman" panose="02020603050405020304" pitchFamily="18" charset="0"/>
                        </a:rPr>
                        <a:t>O.5</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Cartelli di indicazione fino a 1 mq.</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841">
                <a:tc>
                  <a:txBody>
                    <a:bodyPr/>
                    <a:lstStyle/>
                    <a:p>
                      <a:pPr algn="ctr">
                        <a:lnSpc>
                          <a:spcPct val="115000"/>
                        </a:lnSpc>
                        <a:spcAft>
                          <a:spcPts val="0"/>
                        </a:spcAft>
                      </a:pPr>
                      <a:r>
                        <a:rPr lang="it-IT" sz="1400" dirty="0">
                          <a:solidFill>
                            <a:srgbClr val="0070C0"/>
                          </a:solidFill>
                          <a:effectLst/>
                          <a:latin typeface="+mn-lt"/>
                          <a:ea typeface="Times New Roman" panose="02020603050405020304" pitchFamily="18" charset="0"/>
                          <a:cs typeface="Times New Roman" panose="02020603050405020304" pitchFamily="18" charset="0"/>
                        </a:rPr>
                        <a:t>O.6</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Difese spondali, muri o scogliere, posizionate al limite dell'area demaniale senza riduzione della sezione di deflusso.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Gratuito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algn="ctr">
                        <a:lnSpc>
                          <a:spcPct val="115000"/>
                        </a:lnSpc>
                        <a:spcAft>
                          <a:spcPts val="0"/>
                        </a:spcAft>
                      </a:pPr>
                      <a:r>
                        <a:rPr lang="it-IT" sz="1400" dirty="0">
                          <a:solidFill>
                            <a:srgbClr val="0070C0"/>
                          </a:solidFill>
                          <a:effectLst/>
                          <a:latin typeface="+mn-lt"/>
                          <a:ea typeface="Times New Roman" panose="02020603050405020304" pitchFamily="18" charset="0"/>
                          <a:cs typeface="Times New Roman" panose="02020603050405020304" pitchFamily="18" charset="0"/>
                        </a:rPr>
                        <a:t>O.7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Qualunque opera di occupazione delle aree del demanio idrico afferenti una concessione di derivazione di acqua pubblica.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Gratuito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Rettangolo 1"/>
          <p:cNvSpPr/>
          <p:nvPr/>
        </p:nvSpPr>
        <p:spPr>
          <a:xfrm>
            <a:off x="381000" y="4116335"/>
            <a:ext cx="8344989" cy="738664"/>
          </a:xfrm>
          <a:prstGeom prst="rect">
            <a:avLst/>
          </a:prstGeom>
        </p:spPr>
        <p:txBody>
          <a:bodyPr wrap="square">
            <a:spAutoFit/>
          </a:bodyPr>
          <a:lstStyle/>
          <a:p>
            <a:pPr algn="just"/>
            <a:r>
              <a:rPr lang="it-IT" sz="1400" dirty="0" smtClean="0">
                <a:solidFill>
                  <a:srgbClr val="0070C0"/>
                </a:solidFill>
                <a:ea typeface="Times New Roman" panose="02020603050405020304" pitchFamily="18" charset="0"/>
                <a:cs typeface="Times New Roman" panose="02020603050405020304" pitchFamily="18" charset="0"/>
              </a:rPr>
              <a:t>I canoni determinati secondo le tabelle sopra elencate possono subire variazioni in aumento e in diminuzione in funzione di come è realizzata l’opera o in funzione del soggetto concessionario, in particolare agli enti pubblici e agli enti del </a:t>
            </a:r>
            <a:r>
              <a:rPr lang="it-IT" sz="1400" dirty="0" err="1" smtClean="0">
                <a:solidFill>
                  <a:srgbClr val="0070C0"/>
                </a:solidFill>
                <a:ea typeface="Times New Roman" panose="02020603050405020304" pitchFamily="18" charset="0"/>
                <a:cs typeface="Times New Roman" panose="02020603050405020304" pitchFamily="18" charset="0"/>
              </a:rPr>
              <a:t>SiReg</a:t>
            </a:r>
            <a:r>
              <a:rPr lang="it-IT" sz="1400" dirty="0" smtClean="0">
                <a:solidFill>
                  <a:srgbClr val="0070C0"/>
                </a:solidFill>
                <a:ea typeface="Times New Roman" panose="02020603050405020304" pitchFamily="18" charset="0"/>
                <a:cs typeface="Times New Roman" panose="02020603050405020304" pitchFamily="18" charset="0"/>
              </a:rPr>
              <a:t> viene applicato un canone pari al 10% degli importi in tabella con un minimo di 75,68 €.</a:t>
            </a:r>
          </a:p>
        </p:txBody>
      </p:sp>
    </p:spTree>
    <p:extLst>
      <p:ext uri="{BB962C8B-B14F-4D97-AF65-F5344CB8AC3E}">
        <p14:creationId xmlns:p14="http://schemas.microsoft.com/office/powerpoint/2010/main" val="84166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9562" y="457200"/>
            <a:ext cx="8229600" cy="1143000"/>
          </a:xfrm>
        </p:spPr>
        <p:txBody>
          <a:bodyPr/>
          <a:lstStyle/>
          <a:p>
            <a:pPr algn="just"/>
            <a:r>
              <a:rPr lang="it-IT" sz="2800" i="1" dirty="0">
                <a:solidFill>
                  <a:srgbClr val="0070C0"/>
                </a:solidFill>
              </a:rPr>
              <a:t>Le novità introdotte dalla legge </a:t>
            </a:r>
            <a:r>
              <a:rPr lang="it-IT" sz="2800" i="1" dirty="0" smtClean="0">
                <a:solidFill>
                  <a:srgbClr val="0070C0"/>
                </a:solidFill>
              </a:rPr>
              <a:t>regionale 15 </a:t>
            </a:r>
            <a:r>
              <a:rPr lang="it-IT" sz="2800" i="1" dirty="0">
                <a:solidFill>
                  <a:srgbClr val="0070C0"/>
                </a:solidFill>
              </a:rPr>
              <a:t>marzo 2016, n. 4 in materia di Polizia </a:t>
            </a:r>
            <a:r>
              <a:rPr lang="it-IT" sz="2800" i="1" dirty="0" smtClean="0">
                <a:solidFill>
                  <a:srgbClr val="0070C0"/>
                </a:solidFill>
              </a:rPr>
              <a:t>idraulica</a:t>
            </a:r>
            <a:r>
              <a:rPr lang="it-IT" sz="2800" u="sng" dirty="0" smtClean="0">
                <a:solidFill>
                  <a:srgbClr val="0070C0"/>
                </a:solidFill>
              </a:rPr>
              <a:t> </a:t>
            </a:r>
            <a:endParaRPr lang="it-IT" sz="2800" u="sng" dirty="0">
              <a:solidFill>
                <a:srgbClr val="0070C0"/>
              </a:solidFill>
            </a:endParaRPr>
          </a:p>
        </p:txBody>
      </p:sp>
      <p:sp>
        <p:nvSpPr>
          <p:cNvPr id="3" name="Segnaposto contenuto 2"/>
          <p:cNvSpPr>
            <a:spLocks noGrp="1"/>
          </p:cNvSpPr>
          <p:nvPr>
            <p:ph idx="1"/>
          </p:nvPr>
        </p:nvSpPr>
        <p:spPr/>
        <p:txBody>
          <a:bodyPr/>
          <a:lstStyle/>
          <a:p>
            <a:pPr lvl="0" algn="just"/>
            <a:r>
              <a:rPr lang="it-IT" sz="2000" u="sng" dirty="0" smtClean="0">
                <a:solidFill>
                  <a:srgbClr val="0070C0"/>
                </a:solidFill>
              </a:rPr>
              <a:t>art</a:t>
            </a:r>
            <a:r>
              <a:rPr lang="it-IT" sz="2000" u="sng" dirty="0">
                <a:solidFill>
                  <a:srgbClr val="0070C0"/>
                </a:solidFill>
              </a:rPr>
              <a:t>. 1, comma 1, </a:t>
            </a:r>
            <a:r>
              <a:rPr lang="it-IT" sz="2000" u="sng" dirty="0" smtClean="0">
                <a:solidFill>
                  <a:srgbClr val="0070C0"/>
                </a:solidFill>
              </a:rPr>
              <a:t>lettera a): </a:t>
            </a:r>
            <a:r>
              <a:rPr lang="it-IT" sz="2000" dirty="0" smtClean="0">
                <a:solidFill>
                  <a:srgbClr val="0070C0"/>
                </a:solidFill>
              </a:rPr>
              <a:t>L'esercizio </a:t>
            </a:r>
            <a:r>
              <a:rPr lang="it-IT" sz="2000" dirty="0">
                <a:solidFill>
                  <a:srgbClr val="0070C0"/>
                </a:solidFill>
              </a:rPr>
              <a:t>delle funzioni e delle attività di </a:t>
            </a:r>
            <a:r>
              <a:rPr lang="it-IT" sz="2000" dirty="0" smtClean="0">
                <a:solidFill>
                  <a:srgbClr val="0070C0"/>
                </a:solidFill>
              </a:rPr>
              <a:t>competenza della Regione in materia di difesa del suolo e di gestione dei corsi d’acqua e del demanio idrico in Lombardia;</a:t>
            </a:r>
          </a:p>
          <a:p>
            <a:pPr lvl="0" algn="just"/>
            <a:r>
              <a:rPr lang="it-IT" sz="2400" b="1" u="sng" dirty="0" smtClean="0">
                <a:solidFill>
                  <a:srgbClr val="0070C0"/>
                </a:solidFill>
              </a:rPr>
              <a:t>art</a:t>
            </a:r>
            <a:r>
              <a:rPr lang="it-IT" sz="2400" b="1" u="sng" dirty="0">
                <a:solidFill>
                  <a:srgbClr val="0070C0"/>
                </a:solidFill>
              </a:rPr>
              <a:t>. 1, comma 1, lettera </a:t>
            </a:r>
            <a:r>
              <a:rPr lang="it-IT" sz="2400" b="1" u="sng" dirty="0" smtClean="0">
                <a:solidFill>
                  <a:srgbClr val="0070C0"/>
                </a:solidFill>
              </a:rPr>
              <a:t>e): </a:t>
            </a:r>
            <a:r>
              <a:rPr lang="it-IT" sz="2400" b="1" dirty="0">
                <a:solidFill>
                  <a:srgbClr val="0070C0"/>
                </a:solidFill>
              </a:rPr>
              <a:t>L'esercizio delle funzioni e delle attività di </a:t>
            </a:r>
            <a:r>
              <a:rPr lang="it-IT" sz="2400" b="1" dirty="0" smtClean="0">
                <a:solidFill>
                  <a:srgbClr val="0070C0"/>
                </a:solidFill>
              </a:rPr>
              <a:t>Polizia </a:t>
            </a:r>
            <a:r>
              <a:rPr lang="it-IT" sz="2400" b="1" dirty="0">
                <a:solidFill>
                  <a:srgbClr val="0070C0"/>
                </a:solidFill>
              </a:rPr>
              <a:t>idraulica nel demanio idrico fluviale e nelle </a:t>
            </a:r>
            <a:r>
              <a:rPr lang="it-IT" sz="2400" b="1" dirty="0" smtClean="0">
                <a:solidFill>
                  <a:srgbClr val="0070C0"/>
                </a:solidFill>
              </a:rPr>
              <a:t>aree </a:t>
            </a:r>
            <a:r>
              <a:rPr lang="it-IT" sz="2400" b="1" dirty="0">
                <a:solidFill>
                  <a:srgbClr val="0070C0"/>
                </a:solidFill>
              </a:rPr>
              <a:t>di cui all'articolo 96 , primo comma, lettera f), del regio decreto 25 luglio 1904, n. 523 (Testo unico delle disposizioni di legge intorno alle opere idrauliche delle diverse categorie</a:t>
            </a:r>
            <a:r>
              <a:rPr lang="it-IT" sz="2400" b="1" dirty="0" smtClean="0">
                <a:solidFill>
                  <a:srgbClr val="0070C0"/>
                </a:solidFill>
              </a:rPr>
              <a:t>).</a:t>
            </a:r>
            <a:endParaRPr lang="it-IT" sz="2400" b="1" dirty="0">
              <a:solidFill>
                <a:srgbClr val="0070C0"/>
              </a:solidFill>
            </a:endParaRPr>
          </a:p>
          <a:p>
            <a:pPr lvl="0" algn="just"/>
            <a:r>
              <a:rPr lang="it-IT" sz="2400" b="1" dirty="0" smtClean="0">
                <a:solidFill>
                  <a:srgbClr val="0070C0"/>
                </a:solidFill>
              </a:rPr>
              <a:t>art. 3, comma 1, lettera e):  (la Regione) gestisce </a:t>
            </a:r>
            <a:r>
              <a:rPr lang="it-IT" sz="2400" b="1" dirty="0">
                <a:solidFill>
                  <a:srgbClr val="0070C0"/>
                </a:solidFill>
              </a:rPr>
              <a:t>i beni e le pertinenze del demanio idrico fluviale ed esercita le funzioni di </a:t>
            </a:r>
            <a:r>
              <a:rPr lang="it-IT" sz="2400" b="1" dirty="0" smtClean="0">
                <a:solidFill>
                  <a:srgbClr val="0070C0"/>
                </a:solidFill>
              </a:rPr>
              <a:t>Polizia </a:t>
            </a:r>
            <a:r>
              <a:rPr lang="it-IT" sz="2400" b="1" dirty="0">
                <a:solidFill>
                  <a:srgbClr val="0070C0"/>
                </a:solidFill>
              </a:rPr>
              <a:t>idraulica ai sensi del </a:t>
            </a:r>
            <a:r>
              <a:rPr lang="it-IT" sz="2400" b="1" dirty="0" err="1">
                <a:solidFill>
                  <a:srgbClr val="0070C0"/>
                </a:solidFill>
              </a:rPr>
              <a:t>r.d.</a:t>
            </a:r>
            <a:r>
              <a:rPr lang="it-IT" sz="2400" b="1" dirty="0">
                <a:solidFill>
                  <a:srgbClr val="0070C0"/>
                </a:solidFill>
              </a:rPr>
              <a:t> 523/1904;</a:t>
            </a:r>
          </a:p>
          <a:p>
            <a:endParaRPr lang="it-IT" dirty="0"/>
          </a:p>
          <a:p>
            <a:endParaRPr lang="it-IT" b="1" dirty="0"/>
          </a:p>
        </p:txBody>
      </p:sp>
    </p:spTree>
    <p:extLst>
      <p:ext uri="{BB962C8B-B14F-4D97-AF65-F5344CB8AC3E}">
        <p14:creationId xmlns:p14="http://schemas.microsoft.com/office/powerpoint/2010/main" val="250367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i="1" dirty="0">
                <a:solidFill>
                  <a:srgbClr val="0070C0"/>
                </a:solidFill>
              </a:rPr>
              <a:t>Art. 5</a:t>
            </a:r>
            <a:r>
              <a:rPr lang="it-IT" sz="2000" b="1" i="1" dirty="0" smtClean="0">
                <a:solidFill>
                  <a:srgbClr val="0070C0"/>
                </a:solidFill>
              </a:rPr>
              <a:t> (Gestione coordinata del reticolo idrico. Modifiche all’art. 3 della </a:t>
            </a:r>
            <a:r>
              <a:rPr lang="it-IT" sz="2000" b="1" i="1" dirty="0" err="1" smtClean="0">
                <a:solidFill>
                  <a:srgbClr val="0070C0"/>
                </a:solidFill>
              </a:rPr>
              <a:t>l.r</a:t>
            </a:r>
            <a:r>
              <a:rPr lang="it-IT" sz="2000" b="1" i="1" dirty="0" smtClean="0">
                <a:solidFill>
                  <a:srgbClr val="0070C0"/>
                </a:solidFill>
              </a:rPr>
              <a:t>. 1/2000)</a:t>
            </a:r>
            <a:endParaRPr lang="it-IT" sz="2000" dirty="0"/>
          </a:p>
        </p:txBody>
      </p:sp>
      <p:sp>
        <p:nvSpPr>
          <p:cNvPr id="3" name="Segnaposto contenuto 2"/>
          <p:cNvSpPr>
            <a:spLocks noGrp="1"/>
          </p:cNvSpPr>
          <p:nvPr>
            <p:ph idx="1"/>
          </p:nvPr>
        </p:nvSpPr>
        <p:spPr>
          <a:xfrm>
            <a:off x="457200" y="1013605"/>
            <a:ext cx="8229600" cy="4525963"/>
          </a:xfrm>
        </p:spPr>
        <p:txBody>
          <a:bodyPr/>
          <a:lstStyle/>
          <a:p>
            <a:pPr algn="just"/>
            <a:r>
              <a:rPr lang="it-IT" sz="1200" i="1" dirty="0">
                <a:solidFill>
                  <a:srgbClr val="0070C0"/>
                </a:solidFill>
              </a:rPr>
              <a:t>'114 bis. Le funzioni relative all'adozione dei provvedimenti di polizia idraulica di cui al comma 114, lettera a), nonché alla riscossione e all'introito dei canoni di cui alla lettera a bis) del medesimo comma, </a:t>
            </a:r>
            <a:r>
              <a:rPr lang="it-IT" sz="1200" b="1" i="1" dirty="0">
                <a:solidFill>
                  <a:srgbClr val="0070C0"/>
                </a:solidFill>
              </a:rPr>
              <a:t>possono essere esercitate dai comuni anche in forma associata, se dotata di personalità giuridica o in base a quanto previsto dalla convenzione tra i comuni interessati</a:t>
            </a:r>
            <a:r>
              <a:rPr lang="it-IT" sz="1200" i="1" dirty="0">
                <a:solidFill>
                  <a:srgbClr val="0070C0"/>
                </a:solidFill>
              </a:rPr>
              <a:t>, secondo modalità stabilite con deliberazione della Giunta regionale. La gestione associata di cui al presente comma può essere svolta, nei territori montani di riferimento, anche ai sensi dell'articolo 9, commi 3, 3 bis e 4, della legge regionale 26 giugno 2008, n. 19 (Riordino delle comunità montane della Lombardia, disciplina delle unioni di comuni lombarde e sostegno all'esercizio associato di funzioni e servizi comunali). </a:t>
            </a:r>
            <a:r>
              <a:rPr lang="it-IT" sz="1200" b="1" i="1" dirty="0">
                <a:solidFill>
                  <a:srgbClr val="0070C0"/>
                </a:solidFill>
              </a:rPr>
              <a:t>Alle spese per le funzioni delegate ai comuni ed esercitate in forma associata si provvede con gli introiti dei canoni di cui al comma 114, lettera a bis)</a:t>
            </a:r>
            <a:r>
              <a:rPr lang="it-IT" sz="1200" i="1" dirty="0">
                <a:solidFill>
                  <a:srgbClr val="0070C0"/>
                </a:solidFill>
              </a:rPr>
              <a:t>, per l'occupazione e l'uso delle aree della porzione di reticolo idrico minore territorialmente interessata, secondo criteri stabiliti con la deliberazione di cui al presente comma, fermo restando in ogni caso l'utilizzo degli stessi introiti per le spese di gestione delle attività di polizia idraulica, per la manutenzione dei corsi d'acqua del reticolo idrico minore stesso e per la sistemazione dei dissesti idrogeologici. La Regione rende disponibile il sistema informatico per la procedura di occupazione e uso delle aree del reticolo idrico minore ai comuni delegati o alle relative forme associative; gli enti sono tenuti a utilizzare tale procedura secondo termini e modalità stabiliti con la deliberazione di cui al presente comma, da approvare entro sei mesi dalla data di entrata in vigore della legge regionale recante (Revisione della normativa regionale in materia di difesa del suolo, di prevenzione e mitigazione del rischio idrogeologico e di gestione dei corsi d'acqua).</a:t>
            </a:r>
            <a:r>
              <a:rPr lang="it-IT" sz="1200" b="1" i="1" dirty="0">
                <a:solidFill>
                  <a:srgbClr val="0070C0"/>
                </a:solidFill>
              </a:rPr>
              <a:t> </a:t>
            </a:r>
            <a:endParaRPr lang="it-IT" sz="1200" dirty="0">
              <a:solidFill>
                <a:srgbClr val="0070C0"/>
              </a:solidFill>
            </a:endParaRPr>
          </a:p>
          <a:p>
            <a:pPr algn="just"/>
            <a:r>
              <a:rPr lang="it-IT" sz="1200" i="1" dirty="0" smtClean="0">
                <a:solidFill>
                  <a:srgbClr val="0070C0"/>
                </a:solidFill>
              </a:rPr>
              <a:t>114  quater. </a:t>
            </a:r>
            <a:r>
              <a:rPr lang="it-IT" sz="1200" b="1" i="1" dirty="0" smtClean="0">
                <a:solidFill>
                  <a:srgbClr val="0070C0"/>
                </a:solidFill>
              </a:rPr>
              <a:t>Le autorità idrauliche </a:t>
            </a:r>
            <a:r>
              <a:rPr lang="it-IT" sz="1200" b="1" i="1" dirty="0">
                <a:solidFill>
                  <a:srgbClr val="0070C0"/>
                </a:solidFill>
              </a:rPr>
              <a:t>che gestiscono i </a:t>
            </a:r>
            <a:r>
              <a:rPr lang="it-IT" sz="1200" b="1" i="1" dirty="0" smtClean="0">
                <a:solidFill>
                  <a:srgbClr val="0070C0"/>
                </a:solidFill>
              </a:rPr>
              <a:t>reticoli </a:t>
            </a:r>
            <a:r>
              <a:rPr lang="it-IT" sz="1200" b="1" i="1" dirty="0">
                <a:solidFill>
                  <a:srgbClr val="0070C0"/>
                </a:solidFill>
              </a:rPr>
              <a:t>idrici principale, minore e consortile garantiscono la gestione coordinata dei reticoli di interesse comune ai rispettivi territori </a:t>
            </a:r>
            <a:r>
              <a:rPr lang="it-IT" sz="1200" i="1" dirty="0">
                <a:solidFill>
                  <a:srgbClr val="0070C0"/>
                </a:solidFill>
              </a:rPr>
              <a:t>secondo indirizzi stabiliti con deliberazione della Giunta regionale.</a:t>
            </a:r>
            <a:r>
              <a:rPr lang="it-IT" sz="1200" b="1" i="1" dirty="0">
                <a:solidFill>
                  <a:srgbClr val="0070C0"/>
                </a:solidFill>
              </a:rPr>
              <a:t> </a:t>
            </a:r>
            <a:endParaRPr lang="it-IT" sz="1200" dirty="0">
              <a:solidFill>
                <a:srgbClr val="0070C0"/>
              </a:solidFill>
            </a:endParaRPr>
          </a:p>
          <a:p>
            <a:pPr algn="just"/>
            <a:r>
              <a:rPr lang="it-IT" sz="1200" i="1" dirty="0" smtClean="0">
                <a:solidFill>
                  <a:srgbClr val="0070C0"/>
                </a:solidFill>
              </a:rPr>
              <a:t>114  </a:t>
            </a:r>
            <a:r>
              <a:rPr lang="it-IT" sz="1200" i="1" dirty="0" err="1">
                <a:solidFill>
                  <a:srgbClr val="0070C0"/>
                </a:solidFill>
              </a:rPr>
              <a:t>quinquies</a:t>
            </a:r>
            <a:r>
              <a:rPr lang="it-IT" sz="1200" i="1" dirty="0">
                <a:solidFill>
                  <a:srgbClr val="0070C0"/>
                </a:solidFill>
              </a:rPr>
              <a:t>. </a:t>
            </a:r>
            <a:r>
              <a:rPr lang="it-IT" sz="1200" b="1" i="1" dirty="0">
                <a:solidFill>
                  <a:srgbClr val="0070C0"/>
                </a:solidFill>
              </a:rPr>
              <a:t>Al fine di non aggravare le criticità dei reticoli idrici di valle, a seguito del rilascio di nulla osta idraulici per scarichi nei reticoli di monte, le autorità idrauliche competenti sui diversi reticoli idrici gestiscono in modo coordinato le attività di polizia idraulica operando in una visione a scala di sottobacino idrografico</a:t>
            </a:r>
            <a:r>
              <a:rPr lang="it-IT" sz="1200" i="1" dirty="0">
                <a:solidFill>
                  <a:srgbClr val="0070C0"/>
                </a:solidFill>
              </a:rPr>
              <a:t>. A tal fine, prima del rilascio di nulla osta idraulici, l'autorità idraulica procedente informa l'autorità idraulica del reticolo di valle su cui possono ripercuotersi effetti negativi a seguito dei nuovi rilasci di nulla osta idraulici. L'autorità idraulica di valle esprime parere entro quindici giorni dall'informativa ricevuta. In caso di mancato parere, l'autorità competente può comunque procedere</a:t>
            </a:r>
            <a:endParaRPr lang="it-IT" sz="1200" dirty="0">
              <a:solidFill>
                <a:srgbClr val="0070C0"/>
              </a:solidFill>
            </a:endParaRPr>
          </a:p>
        </p:txBody>
      </p:sp>
    </p:spTree>
    <p:extLst>
      <p:ext uri="{BB962C8B-B14F-4D97-AF65-F5344CB8AC3E}">
        <p14:creationId xmlns:p14="http://schemas.microsoft.com/office/powerpoint/2010/main" val="211947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solidFill>
                  <a:srgbClr val="0070C0"/>
                </a:solidFill>
              </a:rPr>
              <a:t>Capo III - Polizia idraulica</a:t>
            </a:r>
            <a:endParaRPr lang="it-IT" sz="2800" dirty="0">
              <a:solidFill>
                <a:srgbClr val="0070C0"/>
              </a:solidFill>
            </a:endParaRPr>
          </a:p>
        </p:txBody>
      </p:sp>
      <p:sp>
        <p:nvSpPr>
          <p:cNvPr id="3" name="Segnaposto contenuto 2"/>
          <p:cNvSpPr>
            <a:spLocks noGrp="1"/>
          </p:cNvSpPr>
          <p:nvPr>
            <p:ph idx="1"/>
          </p:nvPr>
        </p:nvSpPr>
        <p:spPr>
          <a:xfrm>
            <a:off x="457199" y="823827"/>
            <a:ext cx="8298611" cy="4525963"/>
          </a:xfrm>
        </p:spPr>
        <p:txBody>
          <a:bodyPr/>
          <a:lstStyle/>
          <a:p>
            <a:pPr marL="0" indent="0" algn="just">
              <a:buNone/>
            </a:pPr>
            <a:r>
              <a:rPr lang="it-IT" sz="1800" b="1" i="1" dirty="0" smtClean="0">
                <a:solidFill>
                  <a:srgbClr val="0070C0"/>
                </a:solidFill>
              </a:rPr>
              <a:t>Art. 9 (Criteri </a:t>
            </a:r>
            <a:r>
              <a:rPr lang="it-IT" sz="1800" b="1" i="1" dirty="0">
                <a:solidFill>
                  <a:srgbClr val="0070C0"/>
                </a:solidFill>
              </a:rPr>
              <a:t>per la determinazione e per la riscossione dei canoni di polizia </a:t>
            </a:r>
            <a:r>
              <a:rPr lang="it-IT" sz="1800" b="1" i="1" dirty="0" smtClean="0">
                <a:solidFill>
                  <a:srgbClr val="0070C0"/>
                </a:solidFill>
              </a:rPr>
              <a:t>idraulica)</a:t>
            </a:r>
          </a:p>
          <a:p>
            <a:pPr marL="0" indent="0" algn="just">
              <a:buNone/>
            </a:pPr>
            <a:endParaRPr lang="it-IT" sz="2000" dirty="0">
              <a:solidFill>
                <a:srgbClr val="0070C0"/>
              </a:solidFill>
            </a:endParaRPr>
          </a:p>
          <a:p>
            <a:pPr marL="0" indent="0" algn="just">
              <a:buNone/>
            </a:pPr>
            <a:r>
              <a:rPr lang="it-IT" sz="1600" b="1" dirty="0">
                <a:solidFill>
                  <a:srgbClr val="0070C0"/>
                </a:solidFill>
              </a:rPr>
              <a:t>1. </a:t>
            </a:r>
            <a:r>
              <a:rPr lang="it-IT" sz="1600" dirty="0">
                <a:solidFill>
                  <a:srgbClr val="0070C0"/>
                </a:solidFill>
              </a:rPr>
              <a:t> La </a:t>
            </a:r>
            <a:r>
              <a:rPr lang="it-IT" sz="1600" b="1" dirty="0">
                <a:solidFill>
                  <a:srgbClr val="0070C0"/>
                </a:solidFill>
              </a:rPr>
              <a:t>Giunta regionale determina i canoni di </a:t>
            </a:r>
            <a:r>
              <a:rPr lang="it-IT" sz="1600" b="1" dirty="0" smtClean="0">
                <a:solidFill>
                  <a:srgbClr val="0070C0"/>
                </a:solidFill>
              </a:rPr>
              <a:t>Polizia </a:t>
            </a:r>
            <a:r>
              <a:rPr lang="it-IT" sz="1600" b="1" dirty="0">
                <a:solidFill>
                  <a:srgbClr val="0070C0"/>
                </a:solidFill>
              </a:rPr>
              <a:t>idraulica</a:t>
            </a:r>
            <a:r>
              <a:rPr lang="it-IT" sz="1600" dirty="0">
                <a:solidFill>
                  <a:srgbClr val="0070C0"/>
                </a:solidFill>
              </a:rPr>
              <a:t>, da applicare per il reticolo principale e minore, </a:t>
            </a:r>
            <a:r>
              <a:rPr lang="it-IT" sz="1600" dirty="0" smtClean="0">
                <a:solidFill>
                  <a:srgbClr val="0070C0"/>
                </a:solidFill>
              </a:rPr>
              <a:t>sulla base </a:t>
            </a:r>
            <a:r>
              <a:rPr lang="it-IT" sz="1600" dirty="0">
                <a:solidFill>
                  <a:srgbClr val="0070C0"/>
                </a:solidFill>
              </a:rPr>
              <a:t>dei seguenti criteri generali:</a:t>
            </a:r>
          </a:p>
          <a:p>
            <a:pPr marL="228600" lvl="0" indent="-228600" algn="just" fontAlgn="base">
              <a:buFont typeface="+mj-lt"/>
              <a:buAutoNum type="alphaLcParenR"/>
            </a:pPr>
            <a:r>
              <a:rPr lang="it-IT" sz="1600" dirty="0">
                <a:solidFill>
                  <a:srgbClr val="0070C0"/>
                </a:solidFill>
              </a:rPr>
              <a:t>incidenza delle opere in concessione sul regime idraulico;</a:t>
            </a:r>
          </a:p>
          <a:p>
            <a:pPr marL="228600" lvl="0" indent="-228600" algn="just" fontAlgn="base">
              <a:buFont typeface="+mj-lt"/>
              <a:buAutoNum type="alphaLcParenR"/>
            </a:pPr>
            <a:r>
              <a:rPr lang="it-IT" sz="1600" dirty="0">
                <a:solidFill>
                  <a:srgbClr val="0070C0"/>
                </a:solidFill>
              </a:rPr>
              <a:t>impatto ambientale e paesaggistico generato dalle opere concesse;</a:t>
            </a:r>
          </a:p>
          <a:p>
            <a:pPr marL="228600" lvl="0" indent="-228600" algn="just" fontAlgn="base">
              <a:buFont typeface="+mj-lt"/>
              <a:buAutoNum type="alphaLcParenR"/>
            </a:pPr>
            <a:r>
              <a:rPr lang="it-IT" sz="1600" dirty="0">
                <a:solidFill>
                  <a:srgbClr val="0070C0"/>
                </a:solidFill>
              </a:rPr>
              <a:t>utilizzo ai fini della valorizzazione e della fruizione pubblica in termini di mobilità lenta, rete verde, corridoi ecologici e ambientali.</a:t>
            </a:r>
          </a:p>
          <a:p>
            <a:pPr marL="0" lvl="0" indent="0" algn="just" fontAlgn="base">
              <a:buNone/>
            </a:pPr>
            <a:r>
              <a:rPr lang="it-IT" sz="1600" b="1" dirty="0" smtClean="0">
                <a:solidFill>
                  <a:srgbClr val="0070C0"/>
                </a:solidFill>
              </a:rPr>
              <a:t>2</a:t>
            </a:r>
            <a:r>
              <a:rPr lang="it-IT" sz="1600" dirty="0" smtClean="0">
                <a:solidFill>
                  <a:srgbClr val="0070C0"/>
                </a:solidFill>
              </a:rPr>
              <a:t>. La </a:t>
            </a:r>
            <a:r>
              <a:rPr lang="it-IT" sz="1600" b="1" dirty="0">
                <a:solidFill>
                  <a:srgbClr val="0070C0"/>
                </a:solidFill>
              </a:rPr>
              <a:t>Giunta regionale stabilisce i criteri per la determinazione del canone da applicarsi al reticolo idrico di competenza dei consorzi di bonifica, tenuto conto dell'importanza del corso d'acqua, dell'incidenza delle opere in concessione sulla stabilità e funzionalità idraulica del corso d'acqua, dell'impatto ambientale, paesaggistico e architettonico delle opere concesse, nonché della valorizzazione e della fruizione del territorio in termini di mobilità lenta, rete verde, corridoi ecologici e ambientali.</a:t>
            </a:r>
          </a:p>
          <a:p>
            <a:pPr marL="0" lvl="0" indent="0" algn="just" fontAlgn="base">
              <a:buNone/>
            </a:pPr>
            <a:r>
              <a:rPr lang="it-IT" sz="1600" b="1" dirty="0" smtClean="0">
                <a:solidFill>
                  <a:srgbClr val="0070C0"/>
                </a:solidFill>
              </a:rPr>
              <a:t>3</a:t>
            </a:r>
            <a:r>
              <a:rPr lang="it-IT" sz="1600" dirty="0" smtClean="0">
                <a:solidFill>
                  <a:srgbClr val="0070C0"/>
                </a:solidFill>
              </a:rPr>
              <a:t>. Per </a:t>
            </a:r>
            <a:r>
              <a:rPr lang="it-IT" sz="1600" dirty="0">
                <a:solidFill>
                  <a:srgbClr val="0070C0"/>
                </a:solidFill>
              </a:rPr>
              <a:t>le concessioni in essere alla data di entrata in vigore della presente legge, continuano ad applicarsi i canoni già determinati dai consorzi di bonifica, con periodico aggiornamento in base alle variazioni dell'indice ISTAT; in caso di rilascio di nuove concessioni o di rinnovo di concessioni scadute, il canone è determinato in base a criteri di cui </a:t>
            </a:r>
            <a:r>
              <a:rPr lang="it-IT" sz="1600" dirty="0" smtClean="0">
                <a:solidFill>
                  <a:srgbClr val="0070C0"/>
                </a:solidFill>
              </a:rPr>
              <a:t>al comma </a:t>
            </a:r>
            <a:r>
              <a:rPr lang="it-IT" sz="1600" dirty="0">
                <a:solidFill>
                  <a:srgbClr val="0070C0"/>
                </a:solidFill>
              </a:rPr>
              <a:t>2.</a:t>
            </a:r>
          </a:p>
          <a:p>
            <a:pPr marL="0" indent="0">
              <a:buNone/>
            </a:pPr>
            <a:r>
              <a:rPr lang="it-IT" sz="2000" b="1" i="1" dirty="0"/>
              <a:t> </a:t>
            </a:r>
            <a:endParaRPr lang="it-IT" sz="2000" dirty="0"/>
          </a:p>
          <a:p>
            <a:endParaRPr lang="it-IT" dirty="0"/>
          </a:p>
        </p:txBody>
      </p:sp>
    </p:spTree>
    <p:extLst>
      <p:ext uri="{BB962C8B-B14F-4D97-AF65-F5344CB8AC3E}">
        <p14:creationId xmlns:p14="http://schemas.microsoft.com/office/powerpoint/2010/main" val="146632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67934"/>
            <a:ext cx="8229600" cy="1143000"/>
          </a:xfrm>
        </p:spPr>
        <p:txBody>
          <a:bodyPr/>
          <a:lstStyle/>
          <a:p>
            <a:r>
              <a:rPr lang="it-IT" sz="1800" b="1" i="1" dirty="0" smtClean="0">
                <a:solidFill>
                  <a:srgbClr val="0070C0"/>
                </a:solidFill>
              </a:rPr>
              <a:t>Art. 10 (Interventi di nuova costruzione nella prossimità dei corsi d’acqua)</a:t>
            </a:r>
            <a:endParaRPr lang="it-IT" sz="1800" b="1" i="1" dirty="0">
              <a:solidFill>
                <a:srgbClr val="0070C0"/>
              </a:solidFill>
            </a:endParaRPr>
          </a:p>
        </p:txBody>
      </p:sp>
      <p:sp>
        <p:nvSpPr>
          <p:cNvPr id="3" name="Segnaposto contenuto 2"/>
          <p:cNvSpPr>
            <a:spLocks noGrp="1"/>
          </p:cNvSpPr>
          <p:nvPr>
            <p:ph idx="1"/>
          </p:nvPr>
        </p:nvSpPr>
        <p:spPr>
          <a:xfrm>
            <a:off x="457200" y="1410413"/>
            <a:ext cx="8229600" cy="4525963"/>
          </a:xfrm>
        </p:spPr>
        <p:txBody>
          <a:bodyPr/>
          <a:lstStyle/>
          <a:p>
            <a:pPr lvl="0" algn="just" fontAlgn="base">
              <a:buFont typeface="+mj-lt"/>
              <a:buAutoNum type="arabicPeriod"/>
            </a:pPr>
            <a:r>
              <a:rPr lang="it-IT" sz="1400" dirty="0">
                <a:solidFill>
                  <a:srgbClr val="0070C0"/>
                </a:solidFill>
              </a:rPr>
              <a:t>Per la realizzazione di opere e interventi di nuova costruzione, la distanza dal piede esterno degli argini o, in mancanza, dal ciglio dell'alveo inciso dei corsi d'acqua pubblici, ai sensi dell'articolo 96, primo comma, lettera f), </a:t>
            </a:r>
            <a:r>
              <a:rPr lang="it-IT" sz="1400" dirty="0" smtClean="0">
                <a:solidFill>
                  <a:srgbClr val="0070C0"/>
                </a:solidFill>
              </a:rPr>
              <a:t>del </a:t>
            </a:r>
            <a:r>
              <a:rPr lang="it-IT" sz="1400" dirty="0" err="1" smtClean="0">
                <a:solidFill>
                  <a:srgbClr val="0070C0"/>
                </a:solidFill>
              </a:rPr>
              <a:t>r.d</a:t>
            </a:r>
            <a:r>
              <a:rPr lang="it-IT" sz="1400" dirty="0" err="1">
                <a:solidFill>
                  <a:srgbClr val="0070C0"/>
                </a:solidFill>
              </a:rPr>
              <a:t>.</a:t>
            </a:r>
            <a:r>
              <a:rPr lang="it-IT" sz="1400" dirty="0">
                <a:solidFill>
                  <a:srgbClr val="0070C0"/>
                </a:solidFill>
              </a:rPr>
              <a:t> 523/1904, </a:t>
            </a:r>
            <a:r>
              <a:rPr lang="it-IT" sz="1400" b="1" dirty="0">
                <a:solidFill>
                  <a:srgbClr val="0070C0"/>
                </a:solidFill>
              </a:rPr>
              <a:t>non può essere inferiore a dieci metri riguardo al reticolo idrico principale e minore.</a:t>
            </a:r>
          </a:p>
          <a:p>
            <a:pPr algn="just" fontAlgn="base">
              <a:buFont typeface="+mj-lt"/>
              <a:buAutoNum type="arabicPeriod"/>
            </a:pPr>
            <a:r>
              <a:rPr lang="it-IT" sz="1400" b="1" dirty="0" smtClean="0">
                <a:solidFill>
                  <a:srgbClr val="0070C0"/>
                </a:solidFill>
              </a:rPr>
              <a:t>Sono </a:t>
            </a:r>
            <a:r>
              <a:rPr lang="it-IT" sz="1400" b="1" dirty="0">
                <a:solidFill>
                  <a:srgbClr val="0070C0"/>
                </a:solidFill>
              </a:rPr>
              <a:t>fatte salve distanze diverse da quella di cui al comma 1, stabilite dalle discipline locali rivolte alla salvaguardia del regime idraulico in fase di individuazione del reticolo idrico minore ai sensi dell'articolo 3, comma 114 , lettera a), della </a:t>
            </a:r>
            <a:r>
              <a:rPr lang="it-IT" sz="1400" b="1" dirty="0" err="1">
                <a:solidFill>
                  <a:srgbClr val="0070C0"/>
                </a:solidFill>
              </a:rPr>
              <a:t>l.r</a:t>
            </a:r>
            <a:r>
              <a:rPr lang="it-IT" sz="1400" b="1" dirty="0">
                <a:solidFill>
                  <a:srgbClr val="0070C0"/>
                </a:solidFill>
              </a:rPr>
              <a:t>. 1/2000 e relativi provvedimenti attuativi. Lo studio di individuazione del reticolo ha efficacia a seguito del recepimento dello stesso nel PGT.</a:t>
            </a:r>
          </a:p>
          <a:p>
            <a:pPr lvl="0" algn="just" fontAlgn="base">
              <a:buFont typeface="+mj-lt"/>
              <a:buAutoNum type="arabicPeriod"/>
            </a:pPr>
            <a:r>
              <a:rPr lang="it-IT" sz="1400" dirty="0" smtClean="0">
                <a:solidFill>
                  <a:srgbClr val="0070C0"/>
                </a:solidFill>
              </a:rPr>
              <a:t>Per la realizzazione di interventi di nuova </a:t>
            </a:r>
            <a:r>
              <a:rPr lang="it-IT" sz="1400" dirty="0">
                <a:solidFill>
                  <a:srgbClr val="0070C0"/>
                </a:solidFill>
              </a:rPr>
              <a:t>costruzione la distanza dai canali di competenza dei consorzi di bonifica e dalle altre opere di bonifica o pertinenti alla bonifica non può essere inferiore a quella minima prevista ai sensi dell'articolo 3, comma 1, lettera a), del regolamento regionale 8 febbraio 2010, n. 3 (Regolamento di polizia idraulica ai sensi dell'articolo 85, comma 5, della legge regionale 5 dicembre 2008, n. 31 'Testo unico delle leggi regionali in materia di agricoltura, foreste, pesca e sviluppo rurale').</a:t>
            </a:r>
          </a:p>
          <a:p>
            <a:pPr lvl="0" algn="just" fontAlgn="base">
              <a:buFont typeface="+mj-lt"/>
              <a:buAutoNum type="arabicPeriod"/>
            </a:pPr>
            <a:r>
              <a:rPr lang="it-IT" sz="1400" dirty="0">
                <a:solidFill>
                  <a:srgbClr val="0070C0"/>
                </a:solidFill>
              </a:rPr>
              <a:t>Per la realizzazione di nuovi insediamenti, qualora i relativi piani attuativi determinino interferenze con il reticolo idrico gestito dai consorzi di bonifica</a:t>
            </a:r>
            <a:r>
              <a:rPr lang="it-IT" sz="1400" b="1" dirty="0">
                <a:solidFill>
                  <a:srgbClr val="0070C0"/>
                </a:solidFill>
              </a:rPr>
              <a:t>, i comuni prevedono fasce di rispetto in fregio al piede esterno degli argini o, in mancanza, al ciglio dell'alveo inciso, che possono essere computate tra le aree per attrezzature pubbliche e di interesse pubblico e generale ai sensi dell'articolo 9 della </a:t>
            </a:r>
            <a:r>
              <a:rPr lang="it-IT" sz="1400" b="1" dirty="0" err="1">
                <a:solidFill>
                  <a:srgbClr val="0070C0"/>
                </a:solidFill>
              </a:rPr>
              <a:t>l.r</a:t>
            </a:r>
            <a:r>
              <a:rPr lang="it-IT" sz="1400" b="1" dirty="0">
                <a:solidFill>
                  <a:srgbClr val="0070C0"/>
                </a:solidFill>
              </a:rPr>
              <a:t>. 12/2005. Tali fasce di inedificabilità devono avere una larghezza minima di cinque metri,</a:t>
            </a:r>
            <a:r>
              <a:rPr lang="it-IT" sz="1400" dirty="0">
                <a:solidFill>
                  <a:srgbClr val="0070C0"/>
                </a:solidFill>
              </a:rPr>
              <a:t> secondo quanto previsto dal comma 3 e, in funzione della loro ampiezza, possono acquisire valenza di corridoi ecologici ai sensi dell'articolo 9 della </a:t>
            </a:r>
            <a:r>
              <a:rPr lang="it-IT" sz="1400" dirty="0" err="1">
                <a:solidFill>
                  <a:srgbClr val="0070C0"/>
                </a:solidFill>
              </a:rPr>
              <a:t>l.r</a:t>
            </a:r>
            <a:r>
              <a:rPr lang="it-IT" sz="1400" dirty="0">
                <a:solidFill>
                  <a:srgbClr val="0070C0"/>
                </a:solidFill>
              </a:rPr>
              <a:t>. 12/2005.</a:t>
            </a:r>
          </a:p>
          <a:p>
            <a:pPr lvl="0" fontAlgn="base"/>
            <a:endParaRPr lang="it-IT" sz="1600" dirty="0"/>
          </a:p>
          <a:p>
            <a:endParaRPr lang="it-IT" sz="1600" dirty="0"/>
          </a:p>
        </p:txBody>
      </p:sp>
    </p:spTree>
    <p:extLst>
      <p:ext uri="{BB962C8B-B14F-4D97-AF65-F5344CB8AC3E}">
        <p14:creationId xmlns:p14="http://schemas.microsoft.com/office/powerpoint/2010/main" val="384944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5903"/>
            <a:ext cx="8229600" cy="1143000"/>
          </a:xfrm>
        </p:spPr>
        <p:txBody>
          <a:bodyPr/>
          <a:lstStyle/>
          <a:p>
            <a:r>
              <a:rPr lang="it-IT" sz="3200" dirty="0" smtClean="0">
                <a:solidFill>
                  <a:srgbClr val="0070C0"/>
                </a:solidFill>
              </a:rPr>
              <a:t>Art. 11</a:t>
            </a:r>
            <a:endParaRPr lang="it-IT" sz="3200" dirty="0">
              <a:solidFill>
                <a:srgbClr val="0070C0"/>
              </a:solidFill>
            </a:endParaRPr>
          </a:p>
        </p:txBody>
      </p:sp>
      <p:sp>
        <p:nvSpPr>
          <p:cNvPr id="3" name="Segnaposto contenuto 2"/>
          <p:cNvSpPr>
            <a:spLocks noGrp="1"/>
          </p:cNvSpPr>
          <p:nvPr>
            <p:ph idx="1"/>
          </p:nvPr>
        </p:nvSpPr>
        <p:spPr>
          <a:xfrm>
            <a:off x="457200" y="2488717"/>
            <a:ext cx="8229600" cy="4525963"/>
          </a:xfrm>
        </p:spPr>
        <p:txBody>
          <a:bodyPr/>
          <a:lstStyle/>
          <a:p>
            <a:r>
              <a:rPr lang="it-IT" dirty="0" smtClean="0">
                <a:solidFill>
                  <a:srgbClr val="0070C0"/>
                </a:solidFill>
              </a:rPr>
              <a:t>Opere ed occupazioni senza autorizzazione idraulica  a distanze inferiori a quelle di cui all’art. 96, primo comma, lettera f) del R.D. 523/1904</a:t>
            </a:r>
            <a:endParaRPr lang="it-IT" dirty="0">
              <a:solidFill>
                <a:srgbClr val="0070C0"/>
              </a:solidFill>
            </a:endParaRPr>
          </a:p>
        </p:txBody>
      </p:sp>
      <p:sp>
        <p:nvSpPr>
          <p:cNvPr id="4" name="Segnaposto numero diapositiva 3"/>
          <p:cNvSpPr>
            <a:spLocks noGrp="1"/>
          </p:cNvSpPr>
          <p:nvPr>
            <p:ph type="sldNum" sz="quarter" idx="12"/>
          </p:nvPr>
        </p:nvSpPr>
        <p:spPr/>
        <p:txBody>
          <a:bodyPr/>
          <a:lstStyle/>
          <a:p>
            <a:fld id="{1AC7F88C-7891-CE41-B3D7-41159696F30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1765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i="1" dirty="0">
                <a:solidFill>
                  <a:srgbClr val="0070C0"/>
                </a:solidFill>
              </a:rPr>
              <a:t>Art. </a:t>
            </a:r>
            <a:r>
              <a:rPr lang="it-IT" sz="2000" b="1" i="1" dirty="0" smtClean="0">
                <a:solidFill>
                  <a:srgbClr val="0070C0"/>
                </a:solidFill>
              </a:rPr>
              <a:t>13 (Promozione della regolarizzazione di opere e occupazioni senza titolo </a:t>
            </a:r>
            <a:r>
              <a:rPr lang="it-IT" sz="2000" b="1" i="1" dirty="0" err="1" smtClean="0">
                <a:solidFill>
                  <a:srgbClr val="0070C0"/>
                </a:solidFill>
              </a:rPr>
              <a:t>concessorio</a:t>
            </a:r>
            <a:r>
              <a:rPr lang="it-IT" sz="2000" b="1" i="1" dirty="0" smtClean="0">
                <a:solidFill>
                  <a:srgbClr val="0070C0"/>
                </a:solidFill>
              </a:rPr>
              <a:t> in aree del demanio idrico fluviale)</a:t>
            </a:r>
            <a:endParaRPr lang="it-IT" sz="2000" dirty="0"/>
          </a:p>
        </p:txBody>
      </p:sp>
      <p:sp>
        <p:nvSpPr>
          <p:cNvPr id="3" name="Segnaposto contenuto 2"/>
          <p:cNvSpPr>
            <a:spLocks noGrp="1"/>
          </p:cNvSpPr>
          <p:nvPr>
            <p:ph idx="1"/>
          </p:nvPr>
        </p:nvSpPr>
        <p:spPr>
          <a:xfrm>
            <a:off x="457200" y="1117124"/>
            <a:ext cx="8229600" cy="4525963"/>
          </a:xfrm>
        </p:spPr>
        <p:txBody>
          <a:bodyPr/>
          <a:lstStyle/>
          <a:p>
            <a:pPr lvl="0" algn="just" fontAlgn="base">
              <a:buFont typeface="+mj-lt"/>
              <a:buAutoNum type="arabicPeriod"/>
            </a:pPr>
            <a:r>
              <a:rPr lang="it-IT" sz="1400" dirty="0">
                <a:solidFill>
                  <a:srgbClr val="0070C0"/>
                </a:solidFill>
              </a:rPr>
              <a:t>Fermo restando quanto previsto dall'articolo 12, al fine di promuovere la regolarizzazione delle opere e delle occupazioni delle aree del demanio idrico fluviale esistenti alla data di entrata in vigore della presente legge, purché compatibili con il regime idraulico dei corsi d'acqua e con i vincoli stabiliti per l'area, in caso di richiesta di regolarizzazione da parte dell'occupante dell'intero intervento realizzato o della parte di esso da regolarizzare presentata entro cinque anni dalla data di entrata in vigore della presente legge, è dovuta l'indennità di occupazione senza l'applicazione della sanzione prevista dall'articolo 5 della </a:t>
            </a:r>
            <a:r>
              <a:rPr lang="it-IT" sz="1400" dirty="0" err="1">
                <a:solidFill>
                  <a:srgbClr val="0070C0"/>
                </a:solidFill>
              </a:rPr>
              <a:t>l.r</a:t>
            </a:r>
            <a:r>
              <a:rPr lang="it-IT" sz="1400" dirty="0">
                <a:solidFill>
                  <a:srgbClr val="0070C0"/>
                </a:solidFill>
              </a:rPr>
              <a:t>. 10/2009. L'indennità di cui al primo periodo è stabilita in misura pari all'importo del canone </a:t>
            </a:r>
            <a:r>
              <a:rPr lang="it-IT" sz="1400" dirty="0" err="1">
                <a:solidFill>
                  <a:srgbClr val="0070C0"/>
                </a:solidFill>
              </a:rPr>
              <a:t>concessorio</a:t>
            </a:r>
            <a:r>
              <a:rPr lang="it-IT" sz="1400" dirty="0">
                <a:solidFill>
                  <a:srgbClr val="0070C0"/>
                </a:solidFill>
              </a:rPr>
              <a:t> non corrisposto, raddoppiato in caso di occupazione fisica dell'area demaniale, per ciascun anno di occupazione senza titolo calcolata retroattivamente fino a un massimo di cinque annualità, incrementato del sette per cento. Per la determinazione dell'indennità di cui al presente comma ci si riferisce all'importo del canone stabilito per ciascuna annualità dell'ultimo quinquennio di relativa occupazione </a:t>
            </a:r>
            <a:r>
              <a:rPr lang="it-IT" sz="1400" dirty="0" smtClean="0">
                <a:solidFill>
                  <a:srgbClr val="0070C0"/>
                </a:solidFill>
              </a:rPr>
              <a:t>senza titolo</a:t>
            </a:r>
            <a:r>
              <a:rPr lang="it-IT" sz="1400" dirty="0">
                <a:solidFill>
                  <a:srgbClr val="0070C0"/>
                </a:solidFill>
              </a:rPr>
              <a:t>.</a:t>
            </a:r>
          </a:p>
          <a:p>
            <a:pPr lvl="0" algn="just" fontAlgn="base">
              <a:buFont typeface="+mj-lt"/>
              <a:buAutoNum type="arabicPeriod"/>
            </a:pPr>
            <a:r>
              <a:rPr lang="it-IT" sz="1400" b="1" dirty="0">
                <a:solidFill>
                  <a:srgbClr val="0070C0"/>
                </a:solidFill>
              </a:rPr>
              <a:t>Per le finalità di cui al comma 1, la Giunta regionale può stipulare convenzioni con soggetti gestori o proprietari di reti tecnologiche e infrastrutturali che interferiscono con il reticolo stesso.</a:t>
            </a:r>
          </a:p>
          <a:p>
            <a:pPr lvl="0" algn="just" fontAlgn="base">
              <a:buFont typeface="+mj-lt"/>
              <a:buAutoNum type="arabicPeriod"/>
            </a:pPr>
            <a:r>
              <a:rPr lang="it-IT" sz="1400" dirty="0">
                <a:solidFill>
                  <a:srgbClr val="0070C0"/>
                </a:solidFill>
              </a:rPr>
              <a:t>I soggetti di cui al comma 2 che richiedono la regolarizzazione, segnalando sul supporto informatico di cui all'articolo 8 le interferenze delle proprie reti con il reticolo idrico principale regionale e </a:t>
            </a:r>
            <a:r>
              <a:rPr lang="it-IT" sz="1400" dirty="0" err="1">
                <a:solidFill>
                  <a:srgbClr val="0070C0"/>
                </a:solidFill>
              </a:rPr>
              <a:t>georeferenziandole</a:t>
            </a:r>
            <a:r>
              <a:rPr lang="it-IT" sz="1400" dirty="0">
                <a:solidFill>
                  <a:srgbClr val="0070C0"/>
                </a:solidFill>
              </a:rPr>
              <a:t>, possono usufruire di una riduzione sull'importo dei canoni di polizia idraulica.</a:t>
            </a:r>
          </a:p>
          <a:p>
            <a:pPr lvl="0" algn="just" fontAlgn="base">
              <a:buFont typeface="+mj-lt"/>
              <a:buAutoNum type="arabicPeriod"/>
            </a:pPr>
            <a:r>
              <a:rPr lang="it-IT" sz="1400" b="1" dirty="0">
                <a:solidFill>
                  <a:srgbClr val="0070C0"/>
                </a:solidFill>
              </a:rPr>
              <a:t>La Giunta regionale stabilisce, con successivo provvedimento, i criteri per la determinazione, in sede </a:t>
            </a:r>
            <a:r>
              <a:rPr lang="it-IT" sz="1400" b="1" dirty="0" smtClean="0">
                <a:solidFill>
                  <a:srgbClr val="0070C0"/>
                </a:solidFill>
              </a:rPr>
              <a:t>di convenzione </a:t>
            </a:r>
            <a:r>
              <a:rPr lang="it-IT" sz="1400" b="1" dirty="0">
                <a:solidFill>
                  <a:srgbClr val="0070C0"/>
                </a:solidFill>
              </a:rPr>
              <a:t>di cui al comma 2, della percentuale di riduzione sull'importo dei canoni di polizia idraulica e sulla relativa cauzione, ove dovuta, comunque non superiore al novanta per cento dell'importo totale del canone.</a:t>
            </a:r>
          </a:p>
          <a:p>
            <a:endParaRPr lang="it-IT" sz="1400" dirty="0"/>
          </a:p>
        </p:txBody>
      </p:sp>
    </p:spTree>
    <p:extLst>
      <p:ext uri="{BB962C8B-B14F-4D97-AF65-F5344CB8AC3E}">
        <p14:creationId xmlns:p14="http://schemas.microsoft.com/office/powerpoint/2010/main" val="384201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l="31004" t="23026" r="16769" b="28169"/>
          <a:stretch>
            <a:fillRect/>
          </a:stretch>
        </p:blipFill>
        <p:spPr bwMode="auto">
          <a:xfrm>
            <a:off x="1669598" y="808948"/>
            <a:ext cx="6005964" cy="291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CasellaDiTesto 1"/>
          <p:cNvSpPr txBox="1">
            <a:spLocks noChangeArrowheads="1"/>
          </p:cNvSpPr>
          <p:nvPr/>
        </p:nvSpPr>
        <p:spPr bwMode="auto">
          <a:xfrm>
            <a:off x="811215" y="5950181"/>
            <a:ext cx="4406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smtClean="0">
                <a:solidFill>
                  <a:srgbClr val="068040"/>
                </a:solidFill>
                <a:latin typeface="TradeGothic-Light"/>
              </a:rPr>
              <a:t>gregorio_mannucci@regione.lombardia.it</a:t>
            </a:r>
            <a:endParaRPr lang="it-IT" altLang="it-IT" sz="1800" dirty="0">
              <a:solidFill>
                <a:srgbClr val="068040"/>
              </a:solidFill>
              <a:latin typeface="TradeGothic-Light"/>
            </a:endParaRPr>
          </a:p>
        </p:txBody>
      </p:sp>
      <p:sp>
        <p:nvSpPr>
          <p:cNvPr id="5" name="Rectangle 4"/>
          <p:cNvSpPr>
            <a:spLocks noChangeArrowheads="1"/>
          </p:cNvSpPr>
          <p:nvPr/>
        </p:nvSpPr>
        <p:spPr bwMode="auto">
          <a:xfrm>
            <a:off x="355600" y="3295425"/>
            <a:ext cx="8335963" cy="2462212"/>
          </a:xfrm>
          <a:prstGeom prst="rect">
            <a:avLst/>
          </a:prstGeom>
          <a:noFill/>
          <a:ln>
            <a:noFill/>
          </a:ln>
          <a:effectLst/>
          <a:extLst>
            <a:ext uri="{909E8E84-426E-40DD-AFC4-6F175D3DCCD1}">
              <a14:hiddenFill xmlns:a14="http://schemas.microsoft.com/office/drawing/2010/main">
                <a:gradFill rotWithShape="0">
                  <a:gsLst>
                    <a:gs pos="0">
                      <a:srgbClr val="99FF66">
                        <a:gamma/>
                        <a:shade val="46275"/>
                        <a:invGamma/>
                      </a:srgbClr>
                    </a:gs>
                    <a:gs pos="50000">
                      <a:srgbClr val="99FF66"/>
                    </a:gs>
                    <a:gs pos="100000">
                      <a:srgbClr val="99FF66">
                        <a:gamma/>
                        <a:shade val="46275"/>
                        <a:invGamma/>
                      </a:srgbClr>
                    </a:gs>
                  </a:gsLst>
                  <a:lin ang="0" scaled="1"/>
                </a:gra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sz="3200" dirty="0">
                <a:solidFill>
                  <a:srgbClr val="FFFF00"/>
                </a:solidFill>
                <a:effectLst>
                  <a:outerShdw blurRad="38100" dist="38100" dir="2700000" algn="tl">
                    <a:srgbClr val="000000"/>
                  </a:outerShdw>
                </a:effectLst>
                <a:cs typeface="Arial" charset="0"/>
              </a:rPr>
              <a:t/>
            </a:r>
            <a:br>
              <a:rPr lang="it-IT" sz="3200" dirty="0">
                <a:solidFill>
                  <a:srgbClr val="FFFF00"/>
                </a:solidFill>
                <a:effectLst>
                  <a:outerShdw blurRad="38100" dist="38100" dir="2700000" algn="tl">
                    <a:srgbClr val="000000"/>
                  </a:outerShdw>
                </a:effectLst>
                <a:cs typeface="Arial" charset="0"/>
              </a:rPr>
            </a:br>
            <a:r>
              <a:rPr lang="it-IT" sz="2800" dirty="0">
                <a:solidFill>
                  <a:srgbClr val="002060"/>
                </a:solidFill>
                <a:effectLst>
                  <a:outerShdw blurRad="38100" dist="38100" dir="2700000" algn="tl">
                    <a:srgbClr val="000000"/>
                  </a:outerShdw>
                </a:effectLst>
                <a:cs typeface="Arial" charset="0"/>
              </a:rPr>
              <a:t>…</a:t>
            </a:r>
            <a:r>
              <a:rPr lang="it-IT" sz="3200" dirty="0">
                <a:solidFill>
                  <a:srgbClr val="068040"/>
                </a:solidFill>
                <a:latin typeface="TradeGothic-Light"/>
                <a:cs typeface="Helvetica" panose="020B0604020202020204" pitchFamily="34" charset="0"/>
              </a:rPr>
              <a:t>ma se in vece fossimo riusciti ad annoiarvi, </a:t>
            </a:r>
          </a:p>
          <a:p>
            <a:pPr algn="ctr">
              <a:defRPr/>
            </a:pPr>
            <a:r>
              <a:rPr lang="it-IT" sz="3200" dirty="0">
                <a:solidFill>
                  <a:srgbClr val="068040"/>
                </a:solidFill>
                <a:latin typeface="TradeGothic-Light"/>
                <a:cs typeface="Helvetica" panose="020B0604020202020204" pitchFamily="34" charset="0"/>
              </a:rPr>
              <a:t>credete non s’è fatto apposta.</a:t>
            </a:r>
            <a:br>
              <a:rPr lang="it-IT" sz="3200" dirty="0">
                <a:solidFill>
                  <a:srgbClr val="068040"/>
                </a:solidFill>
                <a:latin typeface="TradeGothic-Light"/>
                <a:cs typeface="Helvetica" panose="020B0604020202020204" pitchFamily="34" charset="0"/>
              </a:rPr>
            </a:br>
            <a:r>
              <a:rPr lang="it-IT" dirty="0">
                <a:solidFill>
                  <a:srgbClr val="068040"/>
                </a:solidFill>
                <a:latin typeface="TradeGothic-Light"/>
                <a:cs typeface="Helvetica" panose="020B0604020202020204" pitchFamily="34" charset="0"/>
              </a:rPr>
              <a:t/>
            </a:r>
            <a:br>
              <a:rPr lang="it-IT" dirty="0">
                <a:solidFill>
                  <a:srgbClr val="068040"/>
                </a:solidFill>
                <a:latin typeface="TradeGothic-Light"/>
                <a:cs typeface="Helvetica" panose="020B0604020202020204" pitchFamily="34" charset="0"/>
              </a:rPr>
            </a:br>
            <a:r>
              <a:rPr lang="it-IT" sz="2000" i="1" dirty="0">
                <a:solidFill>
                  <a:srgbClr val="068040"/>
                </a:solidFill>
                <a:latin typeface="TradeGothic-Light"/>
                <a:cs typeface="Helvetica" panose="020B0604020202020204" pitchFamily="34" charset="0"/>
              </a:rPr>
              <a:t>(Alessandro Manzoni – I Promessi Sposi)</a:t>
            </a:r>
            <a:br>
              <a:rPr lang="it-IT" sz="2000" i="1" dirty="0">
                <a:solidFill>
                  <a:srgbClr val="068040"/>
                </a:solidFill>
                <a:latin typeface="TradeGothic-Light"/>
                <a:cs typeface="Helvetica" panose="020B0604020202020204" pitchFamily="34" charset="0"/>
              </a:rPr>
            </a:br>
            <a:endParaRPr lang="it-IT" sz="2000" i="1" dirty="0">
              <a:solidFill>
                <a:srgbClr val="068040"/>
              </a:solidFill>
              <a:latin typeface="TradeGothic-Light"/>
              <a:cs typeface="Helvetica" panose="020B0604020202020204" pitchFamily="34" charset="0"/>
            </a:endParaRPr>
          </a:p>
        </p:txBody>
      </p:sp>
    </p:spTree>
    <p:extLst>
      <p:ext uri="{BB962C8B-B14F-4D97-AF65-F5344CB8AC3E}">
        <p14:creationId xmlns:p14="http://schemas.microsoft.com/office/powerpoint/2010/main" val="264840730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30"/>
          <p:cNvSpPr txBox="1">
            <a:spLocks noChangeArrowheads="1"/>
          </p:cNvSpPr>
          <p:nvPr/>
        </p:nvSpPr>
        <p:spPr bwMode="auto">
          <a:xfrm>
            <a:off x="304800" y="1302127"/>
            <a:ext cx="8458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90513" eaLnBrk="0" hangingPunct="0">
              <a:defRPr b="1" i="1" u="sng">
                <a:solidFill>
                  <a:schemeClr val="tx2"/>
                </a:solidFill>
                <a:latin typeface="Futura Lt BT" pitchFamily="34" charset="0"/>
                <a:cs typeface="Times New Roman" panose="02020603050405020304" pitchFamily="18" charset="0"/>
              </a:defRPr>
            </a:lvl1pPr>
            <a:lvl2pPr marL="742950" indent="-285750" eaLnBrk="0" hangingPunct="0">
              <a:defRPr b="1" i="1" u="sng">
                <a:solidFill>
                  <a:schemeClr val="tx2"/>
                </a:solidFill>
                <a:latin typeface="Futura Lt BT" pitchFamily="34" charset="0"/>
                <a:cs typeface="Times New Roman" panose="02020603050405020304" pitchFamily="18" charset="0"/>
              </a:defRPr>
            </a:lvl2pPr>
            <a:lvl3pPr marL="1143000" indent="-228600" eaLnBrk="0" hangingPunct="0">
              <a:defRPr b="1" i="1" u="sng">
                <a:solidFill>
                  <a:schemeClr val="tx2"/>
                </a:solidFill>
                <a:latin typeface="Futura Lt BT" pitchFamily="34" charset="0"/>
                <a:cs typeface="Times New Roman" panose="02020603050405020304" pitchFamily="18" charset="0"/>
              </a:defRPr>
            </a:lvl3pPr>
            <a:lvl4pPr marL="1600200" indent="-228600" eaLnBrk="0" hangingPunct="0">
              <a:defRPr b="1" i="1" u="sng">
                <a:solidFill>
                  <a:schemeClr val="tx2"/>
                </a:solidFill>
                <a:latin typeface="Futura Lt BT" pitchFamily="34" charset="0"/>
                <a:cs typeface="Times New Roman" panose="02020603050405020304" pitchFamily="18" charset="0"/>
              </a:defRPr>
            </a:lvl4pPr>
            <a:lvl5pPr marL="2057400" indent="-228600" eaLnBrk="0" hangingPunct="0">
              <a:defRPr b="1" i="1" u="sng">
                <a:solidFill>
                  <a:schemeClr val="tx2"/>
                </a:solidFill>
                <a:latin typeface="Futura Lt BT" pitchFamily="34" charset="0"/>
                <a:cs typeface="Times New Roman" panose="02020603050405020304" pitchFamily="18" charset="0"/>
              </a:defRPr>
            </a:lvl5pPr>
            <a:lvl6pPr marL="2514600" indent="-228600" algn="just" eaLnBrk="0" fontAlgn="base" hangingPunct="0">
              <a:spcBef>
                <a:spcPct val="50000"/>
              </a:spcBef>
              <a:spcAft>
                <a:spcPct val="0"/>
              </a:spcAft>
              <a:defRPr b="1" i="1" u="sng">
                <a:solidFill>
                  <a:schemeClr val="tx2"/>
                </a:solidFill>
                <a:latin typeface="Futura Lt BT" pitchFamily="34" charset="0"/>
                <a:cs typeface="Times New Roman" panose="02020603050405020304" pitchFamily="18" charset="0"/>
              </a:defRPr>
            </a:lvl6pPr>
            <a:lvl7pPr marL="2971800" indent="-228600" algn="just" eaLnBrk="0" fontAlgn="base" hangingPunct="0">
              <a:spcBef>
                <a:spcPct val="50000"/>
              </a:spcBef>
              <a:spcAft>
                <a:spcPct val="0"/>
              </a:spcAft>
              <a:defRPr b="1" i="1" u="sng">
                <a:solidFill>
                  <a:schemeClr val="tx2"/>
                </a:solidFill>
                <a:latin typeface="Futura Lt BT" pitchFamily="34" charset="0"/>
                <a:cs typeface="Times New Roman" panose="02020603050405020304" pitchFamily="18" charset="0"/>
              </a:defRPr>
            </a:lvl7pPr>
            <a:lvl8pPr marL="3429000" indent="-228600" algn="just" eaLnBrk="0" fontAlgn="base" hangingPunct="0">
              <a:spcBef>
                <a:spcPct val="50000"/>
              </a:spcBef>
              <a:spcAft>
                <a:spcPct val="0"/>
              </a:spcAft>
              <a:defRPr b="1" i="1" u="sng">
                <a:solidFill>
                  <a:schemeClr val="tx2"/>
                </a:solidFill>
                <a:latin typeface="Futura Lt BT" pitchFamily="34" charset="0"/>
                <a:cs typeface="Times New Roman" panose="02020603050405020304" pitchFamily="18" charset="0"/>
              </a:defRPr>
            </a:lvl8pPr>
            <a:lvl9pPr marL="3886200" indent="-228600" algn="just" eaLnBrk="0" fontAlgn="base" hangingPunct="0">
              <a:spcBef>
                <a:spcPct val="50000"/>
              </a:spcBef>
              <a:spcAft>
                <a:spcPct val="0"/>
              </a:spcAft>
              <a:defRPr b="1" i="1" u="sng">
                <a:solidFill>
                  <a:schemeClr val="tx2"/>
                </a:solidFill>
                <a:latin typeface="Futura Lt BT" pitchFamily="34" charset="0"/>
                <a:cs typeface="Times New Roman" panose="02020603050405020304" pitchFamily="18" charset="0"/>
              </a:defRPr>
            </a:lvl9pPr>
          </a:lstStyle>
          <a:p>
            <a:pPr indent="0" algn="just" eaLnBrk="1" hangingPunct="1">
              <a:spcAft>
                <a:spcPts val="1800"/>
              </a:spcAft>
            </a:pPr>
            <a:r>
              <a:rPr lang="it-IT" b="0" i="0" u="none" dirty="0" smtClean="0">
                <a:solidFill>
                  <a:srgbClr val="0070C0"/>
                </a:solidFill>
                <a:latin typeface="Tahoma" panose="020B0604030504040204" pitchFamily="34" charset="0"/>
                <a:cs typeface="Tahoma" panose="020B0604030504040204" pitchFamily="34" charset="0"/>
              </a:rPr>
              <a:t>Per «Polizia idraulica» si intende l’insieme di norme, procedure e indicazioni operative che </a:t>
            </a:r>
            <a:r>
              <a:rPr lang="it-IT" b="0" i="0" u="none" dirty="0">
                <a:solidFill>
                  <a:srgbClr val="0070C0"/>
                </a:solidFill>
                <a:latin typeface="Tahoma" panose="020B0604030504040204" pitchFamily="34" charset="0"/>
                <a:cs typeface="Tahoma" panose="020B0604030504040204" pitchFamily="34" charset="0"/>
              </a:rPr>
              <a:t>regolamenta, autorizza e gestisce la realizzazione ed il mantenimento </a:t>
            </a:r>
            <a:r>
              <a:rPr lang="it-IT" b="0" i="0" u="none" dirty="0" smtClean="0">
                <a:solidFill>
                  <a:srgbClr val="0070C0"/>
                </a:solidFill>
                <a:latin typeface="Tahoma" panose="020B0604030504040204" pitchFamily="34" charset="0"/>
                <a:cs typeface="Tahoma" panose="020B0604030504040204" pitchFamily="34" charset="0"/>
              </a:rPr>
              <a:t>di opere ed attività </a:t>
            </a:r>
            <a:r>
              <a:rPr lang="it-IT" b="0" i="0" u="none" dirty="0">
                <a:solidFill>
                  <a:srgbClr val="0070C0"/>
                </a:solidFill>
                <a:latin typeface="Tahoma" panose="020B0604030504040204" pitchFamily="34" charset="0"/>
                <a:cs typeface="Tahoma" panose="020B0604030504040204" pitchFamily="34" charset="0"/>
              </a:rPr>
              <a:t>all’interno delle aree demaniali fluviali e nelle relative fasce di rispetto</a:t>
            </a:r>
            <a:r>
              <a:rPr lang="it-IT" b="0" i="0" u="none" dirty="0" smtClean="0">
                <a:solidFill>
                  <a:srgbClr val="0070C0"/>
                </a:solidFill>
                <a:latin typeface="Tahoma" panose="020B0604030504040204" pitchFamily="34" charset="0"/>
                <a:cs typeface="Tahoma" panose="020B0604030504040204" pitchFamily="34" charset="0"/>
              </a:rPr>
              <a:t>.</a:t>
            </a:r>
          </a:p>
          <a:p>
            <a:pPr indent="0" algn="just" eaLnBrk="1" hangingPunct="1">
              <a:spcAft>
                <a:spcPts val="1800"/>
              </a:spcAft>
            </a:pPr>
            <a:r>
              <a:rPr lang="it-IT" b="0" i="0" u="none" dirty="0" smtClean="0">
                <a:solidFill>
                  <a:srgbClr val="0070C0"/>
                </a:solidFill>
                <a:latin typeface="Tahoma" panose="020B0604030504040204" pitchFamily="34" charset="0"/>
                <a:cs typeface="Tahoma" panose="020B0604030504040204" pitchFamily="34" charset="0"/>
              </a:rPr>
              <a:t>La </a:t>
            </a:r>
            <a:r>
              <a:rPr lang="it-IT" b="0" i="0" u="none" dirty="0">
                <a:solidFill>
                  <a:srgbClr val="0070C0"/>
                </a:solidFill>
                <a:latin typeface="Tahoma" panose="020B0604030504040204" pitchFamily="34" charset="0"/>
                <a:cs typeface="Tahoma" panose="020B0604030504040204" pitchFamily="34" charset="0"/>
              </a:rPr>
              <a:t>normativa di riferimento </a:t>
            </a:r>
            <a:r>
              <a:rPr lang="it-IT" b="0" i="0" u="none" dirty="0" smtClean="0">
                <a:solidFill>
                  <a:srgbClr val="0070C0"/>
                </a:solidFill>
                <a:latin typeface="Tahoma" panose="020B0604030504040204" pitchFamily="34" charset="0"/>
                <a:cs typeface="Tahoma" panose="020B0604030504040204" pitchFamily="34" charset="0"/>
              </a:rPr>
              <a:t>è tuttora </a:t>
            </a:r>
            <a:r>
              <a:rPr lang="it-IT" b="0" i="0" u="none" dirty="0">
                <a:solidFill>
                  <a:srgbClr val="0070C0"/>
                </a:solidFill>
                <a:latin typeface="Tahoma" panose="020B0604030504040204" pitchFamily="34" charset="0"/>
                <a:cs typeface="Tahoma" panose="020B0604030504040204" pitchFamily="34" charset="0"/>
              </a:rPr>
              <a:t>il </a:t>
            </a:r>
            <a:r>
              <a:rPr lang="it-IT" b="0" i="0" u="none" dirty="0" smtClean="0">
                <a:solidFill>
                  <a:srgbClr val="0070C0"/>
                </a:solidFill>
                <a:latin typeface="Tahoma" panose="020B0604030504040204" pitchFamily="34" charset="0"/>
                <a:cs typeface="Tahoma" panose="020B0604030504040204" pitchFamily="34" charset="0"/>
              </a:rPr>
              <a:t>R. D.  </a:t>
            </a:r>
            <a:r>
              <a:rPr lang="it-IT" b="0" i="0" u="none" dirty="0">
                <a:solidFill>
                  <a:srgbClr val="0070C0"/>
                </a:solidFill>
                <a:latin typeface="Tahoma" panose="020B0604030504040204" pitchFamily="34" charset="0"/>
                <a:cs typeface="Tahoma" panose="020B0604030504040204" pitchFamily="34" charset="0"/>
              </a:rPr>
              <a:t>25 luglio </a:t>
            </a:r>
            <a:r>
              <a:rPr lang="it-IT" b="0" i="0" u="none" dirty="0" smtClean="0">
                <a:solidFill>
                  <a:srgbClr val="0070C0"/>
                </a:solidFill>
                <a:latin typeface="Tahoma" panose="020B0604030504040204" pitchFamily="34" charset="0"/>
                <a:cs typeface="Tahoma" panose="020B0604030504040204" pitchFamily="34" charset="0"/>
              </a:rPr>
              <a:t>1904, n. 523.</a:t>
            </a:r>
          </a:p>
          <a:p>
            <a:pPr indent="0" algn="just" eaLnBrk="1" hangingPunct="1">
              <a:spcAft>
                <a:spcPts val="1800"/>
              </a:spcAft>
            </a:pPr>
            <a:r>
              <a:rPr lang="it-IT" b="0" i="0" u="none" dirty="0" smtClean="0">
                <a:solidFill>
                  <a:srgbClr val="0070C0"/>
                </a:solidFill>
                <a:latin typeface="Tahoma" panose="020B0604030504040204" pitchFamily="34" charset="0"/>
                <a:cs typeface="Tahoma" panose="020B0604030504040204" pitchFamily="34" charset="0"/>
              </a:rPr>
              <a:t>Con </a:t>
            </a:r>
            <a:r>
              <a:rPr lang="it-IT" b="0" i="0" u="none" dirty="0">
                <a:solidFill>
                  <a:srgbClr val="0070C0"/>
                </a:solidFill>
                <a:latin typeface="Tahoma" panose="020B0604030504040204" pitchFamily="34" charset="0"/>
                <a:cs typeface="Tahoma" panose="020B0604030504040204" pitchFamily="34" charset="0"/>
              </a:rPr>
              <a:t>dlgs 112/98 </a:t>
            </a:r>
            <a:r>
              <a:rPr lang="it-IT" b="0" i="0" u="none" dirty="0" smtClean="0">
                <a:solidFill>
                  <a:srgbClr val="0070C0"/>
                </a:solidFill>
                <a:latin typeface="Tahoma" panose="020B0604030504040204" pitchFamily="34" charset="0"/>
                <a:cs typeface="Tahoma" panose="020B0604030504040204" pitchFamily="34" charset="0"/>
              </a:rPr>
              <a:t>(art</a:t>
            </a:r>
            <a:r>
              <a:rPr lang="it-IT" b="0" i="0" u="none" dirty="0">
                <a:solidFill>
                  <a:srgbClr val="0070C0"/>
                </a:solidFill>
                <a:latin typeface="Tahoma" panose="020B0604030504040204" pitchFamily="34" charset="0"/>
                <a:cs typeface="Tahoma" panose="020B0604030504040204" pitchFamily="34" charset="0"/>
              </a:rPr>
              <a:t>. </a:t>
            </a:r>
            <a:r>
              <a:rPr lang="it-IT" b="0" i="0" u="none" dirty="0" smtClean="0">
                <a:solidFill>
                  <a:srgbClr val="0070C0"/>
                </a:solidFill>
                <a:latin typeface="Tahoma" panose="020B0604030504040204" pitchFamily="34" charset="0"/>
                <a:cs typeface="Tahoma" panose="020B0604030504040204" pitchFamily="34" charset="0"/>
              </a:rPr>
              <a:t>89) sono </a:t>
            </a:r>
            <a:r>
              <a:rPr lang="it-IT" b="0" i="0" u="none" dirty="0">
                <a:solidFill>
                  <a:srgbClr val="0070C0"/>
                </a:solidFill>
                <a:latin typeface="Tahoma" panose="020B0604030504040204" pitchFamily="34" charset="0"/>
                <a:cs typeface="Tahoma" panose="020B0604030504040204" pitchFamily="34" charset="0"/>
              </a:rPr>
              <a:t>state conferite alle </a:t>
            </a:r>
            <a:r>
              <a:rPr lang="it-IT" b="0" i="0" u="none" dirty="0" smtClean="0">
                <a:solidFill>
                  <a:srgbClr val="0070C0"/>
                </a:solidFill>
                <a:latin typeface="Tahoma" panose="020B0604030504040204" pitchFamily="34" charset="0"/>
                <a:cs typeface="Tahoma" panose="020B0604030504040204" pitchFamily="34" charset="0"/>
              </a:rPr>
              <a:t>Regioni le </a:t>
            </a:r>
            <a:r>
              <a:rPr lang="it-IT" b="0" i="0" u="none" dirty="0">
                <a:solidFill>
                  <a:srgbClr val="0070C0"/>
                </a:solidFill>
                <a:latin typeface="Tahoma" panose="020B0604030504040204" pitchFamily="34" charset="0"/>
                <a:cs typeface="Tahoma" panose="020B0604030504040204" pitchFamily="34" charset="0"/>
              </a:rPr>
              <a:t>funzioni e le competenze relative alla Polizia </a:t>
            </a:r>
            <a:r>
              <a:rPr lang="it-IT" b="0" i="0" u="none" dirty="0" smtClean="0">
                <a:solidFill>
                  <a:srgbClr val="0070C0"/>
                </a:solidFill>
                <a:latin typeface="Tahoma" panose="020B0604030504040204" pitchFamily="34" charset="0"/>
                <a:cs typeface="Tahoma" panose="020B0604030504040204" pitchFamily="34" charset="0"/>
              </a:rPr>
              <a:t>idraulica.</a:t>
            </a:r>
          </a:p>
          <a:p>
            <a:pPr indent="0" algn="just" eaLnBrk="1" hangingPunct="1">
              <a:spcAft>
                <a:spcPts val="1800"/>
              </a:spcAft>
            </a:pPr>
            <a:r>
              <a:rPr lang="it-IT" b="0" i="0" u="none" dirty="0" smtClean="0">
                <a:solidFill>
                  <a:srgbClr val="0070C0"/>
                </a:solidFill>
                <a:latin typeface="Tahoma" panose="020B0604030504040204" pitchFamily="34" charset="0"/>
                <a:cs typeface="Tahoma" panose="020B0604030504040204" pitchFamily="34" charset="0"/>
              </a:rPr>
              <a:t>In </a:t>
            </a:r>
            <a:r>
              <a:rPr lang="it-IT" b="0" i="0" u="none" dirty="0">
                <a:solidFill>
                  <a:srgbClr val="0070C0"/>
                </a:solidFill>
                <a:latin typeface="Tahoma" panose="020B0604030504040204" pitchFamily="34" charset="0"/>
                <a:cs typeface="Tahoma" panose="020B0604030504040204" pitchFamily="34" charset="0"/>
              </a:rPr>
              <a:t>seguito la </a:t>
            </a:r>
            <a:r>
              <a:rPr lang="it-IT" b="0" i="0" u="none" dirty="0" smtClean="0">
                <a:solidFill>
                  <a:srgbClr val="0070C0"/>
                </a:solidFill>
                <a:latin typeface="Tahoma" panose="020B0604030504040204" pitchFamily="34" charset="0"/>
                <a:cs typeface="Tahoma" panose="020B0604030504040204" pitchFamily="34" charset="0"/>
              </a:rPr>
              <a:t>Regione Lombardia ha </a:t>
            </a:r>
            <a:r>
              <a:rPr lang="it-IT" b="0" i="0" u="none" dirty="0">
                <a:solidFill>
                  <a:srgbClr val="0070C0"/>
                </a:solidFill>
                <a:latin typeface="Tahoma" panose="020B0604030504040204" pitchFamily="34" charset="0"/>
                <a:cs typeface="Tahoma" panose="020B0604030504040204" pitchFamily="34" charset="0"/>
              </a:rPr>
              <a:t>demandato ai comuni la competenza relativa al reticolo minore ai sensi dell’art. 3 comma 114 della </a:t>
            </a:r>
            <a:r>
              <a:rPr lang="it-IT" b="0" i="0" u="none" dirty="0" smtClean="0">
                <a:solidFill>
                  <a:srgbClr val="0070C0"/>
                </a:solidFill>
                <a:latin typeface="Tahoma" panose="020B0604030504040204" pitchFamily="34" charset="0"/>
                <a:cs typeface="Tahoma" panose="020B0604030504040204" pitchFamily="34" charset="0"/>
              </a:rPr>
              <a:t>legge regionale 1/2000.</a:t>
            </a:r>
          </a:p>
          <a:p>
            <a:pPr indent="0" algn="just" eaLnBrk="1" hangingPunct="1">
              <a:spcAft>
                <a:spcPts val="1800"/>
              </a:spcAft>
            </a:pPr>
            <a:r>
              <a:rPr lang="it-IT" b="0" i="0" u="none" dirty="0" smtClean="0">
                <a:solidFill>
                  <a:srgbClr val="0070C0"/>
                </a:solidFill>
                <a:latin typeface="Tahoma" panose="020B0604030504040204" pitchFamily="34" charset="0"/>
                <a:cs typeface="Tahoma" panose="020B0604030504040204" pitchFamily="34" charset="0"/>
              </a:rPr>
              <a:t>Inoltre </a:t>
            </a:r>
            <a:r>
              <a:rPr lang="it-IT" b="0" i="0" u="none" dirty="0">
                <a:solidFill>
                  <a:srgbClr val="0070C0"/>
                </a:solidFill>
                <a:latin typeface="Tahoma" panose="020B0604030504040204" pitchFamily="34" charset="0"/>
                <a:cs typeface="Tahoma" panose="020B0604030504040204" pitchFamily="34" charset="0"/>
              </a:rPr>
              <a:t>con legge regionale 5/2002 la </a:t>
            </a:r>
            <a:r>
              <a:rPr lang="it-IT" b="0" i="0" u="none" dirty="0" smtClean="0">
                <a:solidFill>
                  <a:srgbClr val="0070C0"/>
                </a:solidFill>
                <a:latin typeface="Tahoma" panose="020B0604030504040204" pitchFamily="34" charset="0"/>
                <a:cs typeface="Tahoma" panose="020B0604030504040204" pitchFamily="34" charset="0"/>
              </a:rPr>
              <a:t>Regione </a:t>
            </a:r>
            <a:r>
              <a:rPr lang="it-IT" b="0" i="0" u="none" dirty="0">
                <a:solidFill>
                  <a:srgbClr val="0070C0"/>
                </a:solidFill>
                <a:latin typeface="Tahoma" panose="020B0604030504040204" pitchFamily="34" charset="0"/>
                <a:cs typeface="Tahoma" panose="020B0604030504040204" pitchFamily="34" charset="0"/>
              </a:rPr>
              <a:t>Lombardia </a:t>
            </a:r>
            <a:r>
              <a:rPr lang="it-IT" b="0" i="0" u="none" dirty="0" smtClean="0">
                <a:solidFill>
                  <a:srgbClr val="0070C0"/>
                </a:solidFill>
                <a:latin typeface="Tahoma" panose="020B0604030504040204" pitchFamily="34" charset="0"/>
                <a:cs typeface="Tahoma" panose="020B0604030504040204" pitchFamily="34" charset="0"/>
              </a:rPr>
              <a:t>ha concorso </a:t>
            </a:r>
            <a:r>
              <a:rPr lang="it-IT" b="0" i="0" u="none" dirty="0">
                <a:solidFill>
                  <a:srgbClr val="0070C0"/>
                </a:solidFill>
                <a:latin typeface="Tahoma" panose="020B0604030504040204" pitchFamily="34" charset="0"/>
                <a:cs typeface="Tahoma" panose="020B0604030504040204" pitchFamily="34" charset="0"/>
              </a:rPr>
              <a:t>con le regioni Emilia Romagna, Piemonte e Veneto all’istituzione dell’Agenzia Interregionale per il fiume Po (AIPO) alla quale sono attribuite le </a:t>
            </a:r>
            <a:r>
              <a:rPr lang="it-IT" b="0" i="0" u="none" dirty="0" smtClean="0">
                <a:solidFill>
                  <a:srgbClr val="0070C0"/>
                </a:solidFill>
                <a:latin typeface="Tahoma" panose="020B0604030504040204" pitchFamily="34" charset="0"/>
                <a:cs typeface="Tahoma" panose="020B0604030504040204" pitchFamily="34" charset="0"/>
              </a:rPr>
              <a:t>funzioni in materia di Polizia Idraulica </a:t>
            </a:r>
            <a:r>
              <a:rPr lang="it-IT" b="0" i="0" u="none" dirty="0">
                <a:solidFill>
                  <a:srgbClr val="0070C0"/>
                </a:solidFill>
                <a:latin typeface="Tahoma" panose="020B0604030504040204" pitchFamily="34" charset="0"/>
                <a:cs typeface="Tahoma" panose="020B0604030504040204" pitchFamily="34" charset="0"/>
              </a:rPr>
              <a:t>che necessitano di una gestione unitaria </a:t>
            </a:r>
            <a:r>
              <a:rPr lang="it-IT" b="0" i="0" u="none" dirty="0" smtClean="0">
                <a:solidFill>
                  <a:srgbClr val="0070C0"/>
                </a:solidFill>
                <a:latin typeface="Tahoma" panose="020B0604030504040204" pitchFamily="34" charset="0"/>
                <a:cs typeface="Tahoma" panose="020B0604030504040204" pitchFamily="34" charset="0"/>
              </a:rPr>
              <a:t>all’interno del bacino </a:t>
            </a:r>
            <a:r>
              <a:rPr lang="it-IT" b="0" i="0" u="none" dirty="0">
                <a:solidFill>
                  <a:srgbClr val="0070C0"/>
                </a:solidFill>
                <a:latin typeface="Tahoma" panose="020B0604030504040204" pitchFamily="34" charset="0"/>
                <a:cs typeface="Tahoma" panose="020B0604030504040204" pitchFamily="34" charset="0"/>
              </a:rPr>
              <a:t>idrografico del fiume Po</a:t>
            </a:r>
            <a:r>
              <a:rPr lang="it-IT" b="0" i="0" u="none" dirty="0" smtClean="0">
                <a:solidFill>
                  <a:srgbClr val="0070C0"/>
                </a:solidFill>
                <a:latin typeface="Tahoma" panose="020B0604030504040204" pitchFamily="34" charset="0"/>
                <a:cs typeface="Tahoma" panose="020B0604030504040204" pitchFamily="34" charset="0"/>
              </a:rPr>
              <a:t>.</a:t>
            </a:r>
            <a:endParaRPr lang="it-IT" b="0" i="0" u="none" dirty="0">
              <a:solidFill>
                <a:srgbClr val="0070C0"/>
              </a:solidFill>
              <a:latin typeface="Tahoma" panose="020B0604030504040204" pitchFamily="34" charset="0"/>
              <a:cs typeface="Tahoma" panose="020B0604030504040204" pitchFamily="34" charset="0"/>
            </a:endParaRPr>
          </a:p>
        </p:txBody>
      </p:sp>
      <p:sp>
        <p:nvSpPr>
          <p:cNvPr id="3" name="Rettangolo 2"/>
          <p:cNvSpPr/>
          <p:nvPr/>
        </p:nvSpPr>
        <p:spPr>
          <a:xfrm>
            <a:off x="2247900" y="554742"/>
            <a:ext cx="4572000" cy="461665"/>
          </a:xfrm>
          <a:prstGeom prst="rect">
            <a:avLst/>
          </a:prstGeom>
        </p:spPr>
        <p:txBody>
          <a:bodyPr>
            <a:spAutoFit/>
          </a:bodyPr>
          <a:lstStyle/>
          <a:p>
            <a:pPr algn="ctr"/>
            <a:r>
              <a:rPr lang="it-IT" sz="2400" b="1" dirty="0" smtClean="0">
                <a:solidFill>
                  <a:srgbClr val="0070C0"/>
                </a:solidFill>
              </a:rPr>
              <a:t>POLIZIA  </a:t>
            </a:r>
            <a:r>
              <a:rPr lang="it-IT" sz="2400" b="1" dirty="0">
                <a:solidFill>
                  <a:srgbClr val="0070C0"/>
                </a:solidFill>
              </a:rPr>
              <a:t>IDRAULICA</a:t>
            </a:r>
          </a:p>
        </p:txBody>
      </p:sp>
    </p:spTree>
    <p:extLst>
      <p:ext uri="{BB962C8B-B14F-4D97-AF65-F5344CB8AC3E}">
        <p14:creationId xmlns:p14="http://schemas.microsoft.com/office/powerpoint/2010/main" val="294432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asellaDiTesto 37"/>
          <p:cNvSpPr txBox="1"/>
          <p:nvPr/>
        </p:nvSpPr>
        <p:spPr>
          <a:xfrm>
            <a:off x="609600" y="609600"/>
            <a:ext cx="8001000" cy="1415772"/>
          </a:xfrm>
          <a:prstGeom prst="rect">
            <a:avLst/>
          </a:prstGeom>
          <a:noFill/>
        </p:spPr>
        <p:txBody>
          <a:bodyPr wrap="square" rtlCol="0">
            <a:spAutoFit/>
          </a:bodyPr>
          <a:lstStyle/>
          <a:p>
            <a:pPr algn="ctr"/>
            <a:r>
              <a:rPr lang="it-IT" sz="1600" b="1" dirty="0" smtClean="0">
                <a:solidFill>
                  <a:srgbClr val="0070C0"/>
                </a:solidFill>
              </a:rPr>
              <a:t>LA POLIZIA  IDRAULICA IN REGIONE LOMBARDIA</a:t>
            </a:r>
          </a:p>
          <a:p>
            <a:endParaRPr lang="it-IT" sz="1600" b="1" u="sng" dirty="0" smtClean="0">
              <a:solidFill>
                <a:srgbClr val="0070C0"/>
              </a:solidFill>
            </a:endParaRPr>
          </a:p>
          <a:p>
            <a:pPr algn="just"/>
            <a:r>
              <a:rPr lang="it-IT" dirty="0" smtClean="0">
                <a:solidFill>
                  <a:srgbClr val="0070C0"/>
                </a:solidFill>
              </a:rPr>
              <a:t>La Regione Lombardia a seguito dal trasferimento delle competenze di Polizia Idraulica alle Regioni, dal 2002 al 2011 ha </a:t>
            </a:r>
            <a:r>
              <a:rPr lang="it-IT" dirty="0">
                <a:solidFill>
                  <a:srgbClr val="0070C0"/>
                </a:solidFill>
              </a:rPr>
              <a:t>emanato </a:t>
            </a:r>
            <a:r>
              <a:rPr lang="it-IT" dirty="0" smtClean="0">
                <a:solidFill>
                  <a:srgbClr val="0070C0"/>
                </a:solidFill>
              </a:rPr>
              <a:t>numerosi provvedimenti in materia </a:t>
            </a:r>
            <a:endParaRPr lang="it-IT" sz="1600" dirty="0">
              <a:solidFill>
                <a:srgbClr val="0070C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937719808"/>
              </p:ext>
            </p:extLst>
          </p:nvPr>
        </p:nvGraphicFramePr>
        <p:xfrm>
          <a:off x="685800" y="2057400"/>
          <a:ext cx="7848601" cy="4015594"/>
        </p:xfrm>
        <a:graphic>
          <a:graphicData uri="http://schemas.openxmlformats.org/drawingml/2006/table">
            <a:tbl>
              <a:tblPr firstRow="1">
                <a:tableStyleId>{35758FB7-9AC5-4552-8A53-C91805E547FA}</a:tableStyleId>
              </a:tblPr>
              <a:tblGrid>
                <a:gridCol w="381000"/>
                <a:gridCol w="1828800"/>
                <a:gridCol w="5638801"/>
              </a:tblGrid>
              <a:tr h="386252">
                <a:tc gridSpan="2">
                  <a:txBody>
                    <a:bodyPr/>
                    <a:lstStyle/>
                    <a:p>
                      <a:r>
                        <a:rPr lang="it-IT" dirty="0" smtClean="0">
                          <a:solidFill>
                            <a:srgbClr val="0070C0"/>
                          </a:solidFill>
                        </a:rPr>
                        <a:t>DELIBERAZIONE</a:t>
                      </a:r>
                      <a:endParaRPr lang="it-IT"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it-IT" dirty="0" smtClean="0">
                          <a:solidFill>
                            <a:srgbClr val="0070C0"/>
                          </a:solidFill>
                        </a:rPr>
                        <a:t>CONTENUTI</a:t>
                      </a:r>
                      <a:endParaRPr lang="it-IT"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438178">
                <a:tc>
                  <a:txBody>
                    <a:bodyPr/>
                    <a:lstStyle/>
                    <a:p>
                      <a:pPr algn="r"/>
                      <a:r>
                        <a:rPr lang="it-IT" sz="1400" dirty="0" smtClean="0">
                          <a:solidFill>
                            <a:srgbClr val="0070C0"/>
                          </a:solidFill>
                        </a:rPr>
                        <a:t>1</a:t>
                      </a:r>
                      <a:endParaRPr lang="it-IT" sz="14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it-IT" sz="1400" dirty="0" smtClean="0">
                          <a:solidFill>
                            <a:srgbClr val="0070C0"/>
                          </a:solidFill>
                        </a:rPr>
                        <a:t>DGR 7868/2002 </a:t>
                      </a:r>
                      <a:endParaRPr lang="it-IT" sz="14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Definizione Reticolo Idrico Principale, Definizione reticolo di Bonifica, Criteri per attività di Polizia Idraulica ai Comuni, Definizione canoni di polizia Idraulica</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4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8743/2002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Modifica 7868/2002 – Modifica riduzione canoni per enti pubblici ridotti da</a:t>
                      </a:r>
                      <a:r>
                        <a:rPr lang="it-IT" sz="1000" baseline="0" dirty="0" smtClean="0">
                          <a:solidFill>
                            <a:srgbClr val="0070C0"/>
                          </a:solidFill>
                        </a:rPr>
                        <a:t> 50% al 90% rispetto ai canoni per i soggetti privati</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02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13950/2003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Modifica 7868/2002 – Ridefinizione reticolo principale modifica dei canoni e alcune precisazioni sull’attività dei comuni</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20552/2005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Ridefinizione reticolo di Bonifica da parte della DG Agricoltura</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5774/2007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Modifica canone per uso agricolo, introduzione canone per fondi interclusi</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DDG 8943/2007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Linee Guida di Polizia Idraulica</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8127/2008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Modifica dell’identificazione del Reticolo Idrico Principale</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84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10402/2009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Rideterminazione dei canoni per i soggetti che hanno cambiato definizione da pubblico a privato a seguito di approvazione della L.R. 10 del 29 giugno 2009</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713/2010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000" dirty="0" smtClean="0">
                          <a:solidFill>
                            <a:srgbClr val="0070C0"/>
                          </a:solidFill>
                        </a:rPr>
                        <a:t>Rideterminazione di tutti i canoni senza l'applicazione dei vari indici ISTAT</a:t>
                      </a:r>
                      <a:endParaRPr lang="it-IT" sz="10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7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DGR 2362/2011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solidFill>
                            <a:srgbClr val="0070C0"/>
                          </a:solidFill>
                        </a:rPr>
                        <a:t>Eliminazione del canone per il cunicolo tecnologico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267807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asellaDiTesto 37"/>
          <p:cNvSpPr txBox="1"/>
          <p:nvPr/>
        </p:nvSpPr>
        <p:spPr>
          <a:xfrm>
            <a:off x="609600" y="1143000"/>
            <a:ext cx="8001000" cy="1138773"/>
          </a:xfrm>
          <a:prstGeom prst="rect">
            <a:avLst/>
          </a:prstGeom>
          <a:noFill/>
        </p:spPr>
        <p:txBody>
          <a:bodyPr wrap="square" rtlCol="0">
            <a:spAutoFit/>
          </a:bodyPr>
          <a:lstStyle/>
          <a:p>
            <a:pPr algn="ctr"/>
            <a:r>
              <a:rPr lang="it-IT" sz="1600" b="1" dirty="0" smtClean="0">
                <a:solidFill>
                  <a:srgbClr val="0070C0"/>
                </a:solidFill>
              </a:rPr>
              <a:t>SEMPLIFICAZIONE DELLA NORMATIVA DI POLIZIA  IDRAULICA</a:t>
            </a:r>
          </a:p>
          <a:p>
            <a:endParaRPr lang="it-IT" sz="1600" b="1" u="sng" dirty="0" smtClean="0">
              <a:solidFill>
                <a:srgbClr val="0070C0"/>
              </a:solidFill>
            </a:endParaRPr>
          </a:p>
          <a:p>
            <a:pPr algn="just"/>
            <a:r>
              <a:rPr lang="it-IT" dirty="0">
                <a:solidFill>
                  <a:srgbClr val="0070C0"/>
                </a:solidFill>
              </a:rPr>
              <a:t>Nel 2011 è stata pubblicata la dgr 22 dicembre 2011 n. 2762 che semplifica,  riordina la materia di </a:t>
            </a:r>
            <a:r>
              <a:rPr lang="it-IT" dirty="0" smtClean="0">
                <a:solidFill>
                  <a:srgbClr val="0070C0"/>
                </a:solidFill>
              </a:rPr>
              <a:t>Polizia </a:t>
            </a:r>
            <a:r>
              <a:rPr lang="it-IT" dirty="0">
                <a:solidFill>
                  <a:srgbClr val="0070C0"/>
                </a:solidFill>
              </a:rPr>
              <a:t>Idraulica e sostituisce tutte le  precedenti </a:t>
            </a:r>
            <a:r>
              <a:rPr lang="it-IT" dirty="0" smtClean="0">
                <a:solidFill>
                  <a:srgbClr val="0070C0"/>
                </a:solidFill>
              </a:rPr>
              <a:t>deliberazioni</a:t>
            </a:r>
            <a:endParaRPr lang="it-IT" dirty="0">
              <a:solidFill>
                <a:srgbClr val="0070C0"/>
              </a:solidFill>
            </a:endParaRPr>
          </a:p>
        </p:txBody>
      </p:sp>
      <p:sp>
        <p:nvSpPr>
          <p:cNvPr id="2" name="Rettangolo 1"/>
          <p:cNvSpPr/>
          <p:nvPr/>
        </p:nvSpPr>
        <p:spPr>
          <a:xfrm>
            <a:off x="741871" y="2653176"/>
            <a:ext cx="7582619" cy="2426305"/>
          </a:xfrm>
          <a:prstGeom prst="rect">
            <a:avLst/>
          </a:prstGeom>
        </p:spPr>
        <p:txBody>
          <a:bodyPr wrap="square">
            <a:spAutoFit/>
          </a:bodyPr>
          <a:lstStyle/>
          <a:p>
            <a:pPr algn="just">
              <a:lnSpc>
                <a:spcPts val="2600"/>
              </a:lnSpc>
              <a:tabLst>
                <a:tab pos="1433513" algn="l"/>
              </a:tabLst>
            </a:pPr>
            <a:r>
              <a:rPr lang="it-IT" dirty="0" smtClean="0">
                <a:solidFill>
                  <a:srgbClr val="0070C0"/>
                </a:solidFill>
              </a:rPr>
              <a:t>Il provvedimento </a:t>
            </a:r>
            <a:r>
              <a:rPr lang="it-IT" dirty="0">
                <a:solidFill>
                  <a:srgbClr val="0070C0"/>
                </a:solidFill>
              </a:rPr>
              <a:t>ha modificato e semplificato sostanzialmente tutta la materia dai Polizia </a:t>
            </a:r>
            <a:r>
              <a:rPr lang="it-IT" dirty="0" smtClean="0">
                <a:solidFill>
                  <a:srgbClr val="0070C0"/>
                </a:solidFill>
              </a:rPr>
              <a:t>idraulica</a:t>
            </a:r>
            <a:r>
              <a:rPr lang="it-IT" dirty="0">
                <a:solidFill>
                  <a:srgbClr val="0070C0"/>
                </a:solidFill>
              </a:rPr>
              <a:t>, ma considerata la complessità della materia e l’impatto sul </a:t>
            </a:r>
            <a:r>
              <a:rPr lang="it-IT" dirty="0" smtClean="0">
                <a:solidFill>
                  <a:srgbClr val="0070C0"/>
                </a:solidFill>
              </a:rPr>
              <a:t>territorio, lo stesso ha previsto </a:t>
            </a:r>
            <a:r>
              <a:rPr lang="it-IT" dirty="0">
                <a:solidFill>
                  <a:srgbClr val="0070C0"/>
                </a:solidFill>
              </a:rPr>
              <a:t>un periodo di transizione di circa un anno per permettere una verifica mediante </a:t>
            </a:r>
            <a:r>
              <a:rPr lang="it-IT" b="1" u="sng" dirty="0">
                <a:solidFill>
                  <a:srgbClr val="0070C0"/>
                </a:solidFill>
              </a:rPr>
              <a:t>pubblicazione</a:t>
            </a:r>
            <a:r>
              <a:rPr lang="it-IT" dirty="0">
                <a:solidFill>
                  <a:srgbClr val="0070C0"/>
                </a:solidFill>
              </a:rPr>
              <a:t> degli elenchi dei reticoli consortili negli </a:t>
            </a:r>
            <a:r>
              <a:rPr lang="it-IT" b="1" u="sng" dirty="0">
                <a:solidFill>
                  <a:srgbClr val="0070C0"/>
                </a:solidFill>
              </a:rPr>
              <a:t>albi pretori di oltre 700 comuni della </a:t>
            </a:r>
            <a:r>
              <a:rPr lang="it-IT" b="1" u="sng" dirty="0" smtClean="0">
                <a:solidFill>
                  <a:srgbClr val="0070C0"/>
                </a:solidFill>
              </a:rPr>
              <a:t>Regione</a:t>
            </a:r>
            <a:r>
              <a:rPr lang="it-IT" b="1" dirty="0" smtClean="0">
                <a:solidFill>
                  <a:srgbClr val="0070C0"/>
                </a:solidFill>
              </a:rPr>
              <a:t> </a:t>
            </a:r>
            <a:r>
              <a:rPr lang="it-IT" dirty="0">
                <a:solidFill>
                  <a:srgbClr val="0070C0"/>
                </a:solidFill>
              </a:rPr>
              <a:t>e l’acquisizione di grandi quantità di dati per poter applicare i canoni secondo le nuove modalità di calcolo.</a:t>
            </a:r>
          </a:p>
        </p:txBody>
      </p:sp>
    </p:spTree>
    <p:extLst>
      <p:ext uri="{BB962C8B-B14F-4D97-AF65-F5344CB8AC3E}">
        <p14:creationId xmlns:p14="http://schemas.microsoft.com/office/powerpoint/2010/main" val="313924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569007" y="700730"/>
            <a:ext cx="8001000" cy="400110"/>
          </a:xfrm>
          <a:prstGeom prst="rect">
            <a:avLst/>
          </a:prstGeom>
          <a:noFill/>
        </p:spPr>
        <p:txBody>
          <a:bodyPr wrap="square" rtlCol="0">
            <a:spAutoFit/>
          </a:bodyPr>
          <a:lstStyle/>
          <a:p>
            <a:pPr algn="ctr"/>
            <a:r>
              <a:rPr lang="it-IT" sz="2000" b="1" dirty="0">
                <a:solidFill>
                  <a:srgbClr val="0070C0"/>
                </a:solidFill>
              </a:rPr>
              <a:t>DGR </a:t>
            </a:r>
            <a:r>
              <a:rPr lang="it-IT" sz="2000" b="1" dirty="0" smtClean="0">
                <a:solidFill>
                  <a:srgbClr val="0070C0"/>
                </a:solidFill>
              </a:rPr>
              <a:t>2762/2011 </a:t>
            </a:r>
            <a:r>
              <a:rPr lang="it-IT" sz="2000" b="1" dirty="0">
                <a:solidFill>
                  <a:srgbClr val="0070C0"/>
                </a:solidFill>
              </a:rPr>
              <a:t>DI RIORDINO DELLA POLIZIA IDRAULICA</a:t>
            </a:r>
          </a:p>
        </p:txBody>
      </p:sp>
      <p:sp>
        <p:nvSpPr>
          <p:cNvPr id="7" name="CasellaDiTesto 9"/>
          <p:cNvSpPr txBox="1">
            <a:spLocks noChangeArrowheads="1"/>
          </p:cNvSpPr>
          <p:nvPr/>
        </p:nvSpPr>
        <p:spPr bwMode="auto">
          <a:xfrm>
            <a:off x="685800" y="1156820"/>
            <a:ext cx="7924800" cy="425758"/>
          </a:xfrm>
          <a:prstGeom prst="rect">
            <a:avLst/>
          </a:prstGeom>
          <a:noFill/>
          <a:ln w="9525">
            <a:noFill/>
            <a:miter lim="800000"/>
            <a:headEnd/>
            <a:tailEnd/>
          </a:ln>
        </p:spPr>
        <p:txBody>
          <a:bodyPr>
            <a:spAutoFit/>
          </a:bodyPr>
          <a:lstStyle/>
          <a:p>
            <a:pPr marL="265113" indent="-265113" defTabSz="785813">
              <a:lnSpc>
                <a:spcPts val="2600"/>
              </a:lnSpc>
              <a:tabLst>
                <a:tab pos="1524000" algn="l"/>
              </a:tabLst>
            </a:pPr>
            <a:r>
              <a:rPr lang="it-IT" sz="2000" b="1" u="sng" dirty="0">
                <a:solidFill>
                  <a:srgbClr val="0070C0"/>
                </a:solidFill>
              </a:rPr>
              <a:t>Allegato C </a:t>
            </a:r>
            <a:r>
              <a:rPr lang="it-IT" sz="2000" u="sng" dirty="0">
                <a:solidFill>
                  <a:srgbClr val="0070C0"/>
                </a:solidFill>
              </a:rPr>
              <a:t>–	</a:t>
            </a:r>
            <a:r>
              <a:rPr lang="it-IT" u="sng" dirty="0">
                <a:solidFill>
                  <a:srgbClr val="0070C0"/>
                </a:solidFill>
              </a:rPr>
              <a:t>Canoni regionali di </a:t>
            </a:r>
            <a:r>
              <a:rPr lang="it-IT" u="sng" dirty="0" smtClean="0">
                <a:solidFill>
                  <a:srgbClr val="0070C0"/>
                </a:solidFill>
              </a:rPr>
              <a:t>Polizia </a:t>
            </a:r>
            <a:r>
              <a:rPr lang="it-IT" u="sng" dirty="0">
                <a:solidFill>
                  <a:srgbClr val="0070C0"/>
                </a:solidFill>
              </a:rPr>
              <a:t>idraulica</a:t>
            </a:r>
          </a:p>
        </p:txBody>
      </p:sp>
      <p:sp>
        <p:nvSpPr>
          <p:cNvPr id="8" name="CasellaDiTesto 10"/>
          <p:cNvSpPr txBox="1">
            <a:spLocks noChangeArrowheads="1"/>
          </p:cNvSpPr>
          <p:nvPr/>
        </p:nvSpPr>
        <p:spPr bwMode="auto">
          <a:xfrm>
            <a:off x="457200" y="1752600"/>
            <a:ext cx="8229600" cy="523220"/>
          </a:xfrm>
          <a:prstGeom prst="rect">
            <a:avLst/>
          </a:prstGeom>
          <a:noFill/>
          <a:ln w="9525">
            <a:noFill/>
            <a:miter lim="800000"/>
            <a:headEnd/>
            <a:tailEnd/>
          </a:ln>
        </p:spPr>
        <p:txBody>
          <a:bodyPr wrap="square">
            <a:spAutoFit/>
          </a:bodyPr>
          <a:lstStyle/>
          <a:p>
            <a:r>
              <a:rPr lang="it-IT" sz="1400" dirty="0">
                <a:solidFill>
                  <a:srgbClr val="0070C0"/>
                </a:solidFill>
              </a:rPr>
              <a:t>Nuovi canoni di Polizia Idraulica, </a:t>
            </a:r>
            <a:r>
              <a:rPr lang="it-IT" sz="1400" u="sng" dirty="0">
                <a:solidFill>
                  <a:srgbClr val="0070C0"/>
                </a:solidFill>
              </a:rPr>
              <a:t>cambia la filosofia di applicazione</a:t>
            </a:r>
            <a:r>
              <a:rPr lang="it-IT" sz="1400" dirty="0">
                <a:solidFill>
                  <a:srgbClr val="0070C0"/>
                </a:solidFill>
              </a:rPr>
              <a:t>:</a:t>
            </a:r>
          </a:p>
          <a:p>
            <a:r>
              <a:rPr lang="it-IT" sz="1400" dirty="0">
                <a:solidFill>
                  <a:srgbClr val="0070C0"/>
                </a:solidFill>
              </a:rPr>
              <a:t>non più in base all’utilizzo dell’opera, ma all’incidenza/pressione che l’opera esercita sul corso d’acqua</a:t>
            </a:r>
          </a:p>
        </p:txBody>
      </p:sp>
      <p:sp>
        <p:nvSpPr>
          <p:cNvPr id="9" name="CasellaDiTesto 8"/>
          <p:cNvSpPr txBox="1"/>
          <p:nvPr/>
        </p:nvSpPr>
        <p:spPr>
          <a:xfrm>
            <a:off x="304800" y="3074988"/>
            <a:ext cx="3352800" cy="1200150"/>
          </a:xfrm>
          <a:prstGeom prst="rect">
            <a:avLst/>
          </a:prstGeom>
          <a:noFill/>
        </p:spPr>
        <p:txBody>
          <a:bodyPr>
            <a:spAutoFit/>
          </a:bodyPr>
          <a:lstStyle/>
          <a:p>
            <a:pPr marL="254000" indent="-254000">
              <a:buFont typeface="+mj-lt"/>
              <a:buAutoNum type="arabicPeriod"/>
              <a:defRPr/>
            </a:pPr>
            <a:r>
              <a:rPr lang="it-IT" dirty="0">
                <a:solidFill>
                  <a:srgbClr val="0070C0"/>
                </a:solidFill>
              </a:rPr>
              <a:t>Salvaguardia </a:t>
            </a:r>
            <a:r>
              <a:rPr lang="it-IT" dirty="0" smtClean="0">
                <a:solidFill>
                  <a:srgbClr val="0070C0"/>
                </a:solidFill>
              </a:rPr>
              <a:t>corso d’acqua</a:t>
            </a:r>
            <a:endParaRPr lang="it-IT" dirty="0">
              <a:solidFill>
                <a:srgbClr val="0070C0"/>
              </a:solidFill>
            </a:endParaRPr>
          </a:p>
          <a:p>
            <a:pPr marL="265113">
              <a:defRPr/>
            </a:pPr>
            <a:endParaRPr lang="it-IT" sz="1200" dirty="0">
              <a:solidFill>
                <a:srgbClr val="0070C0"/>
              </a:solidFill>
            </a:endParaRPr>
          </a:p>
          <a:p>
            <a:pPr marL="265113">
              <a:defRPr/>
            </a:pPr>
            <a:r>
              <a:rPr lang="it-IT" sz="1200" dirty="0">
                <a:solidFill>
                  <a:srgbClr val="0070C0"/>
                </a:solidFill>
              </a:rPr>
              <a:t>Il canone è in funzione</a:t>
            </a:r>
          </a:p>
          <a:p>
            <a:pPr marL="265113">
              <a:defRPr/>
            </a:pPr>
            <a:r>
              <a:rPr lang="it-IT" sz="1200" dirty="0">
                <a:solidFill>
                  <a:srgbClr val="0070C0"/>
                </a:solidFill>
              </a:rPr>
              <a:t>dell’impatto sul corso d’acqua</a:t>
            </a:r>
          </a:p>
          <a:p>
            <a:pPr marL="254000" indent="-254000">
              <a:defRPr/>
            </a:pPr>
            <a:endParaRPr lang="it-IT" dirty="0">
              <a:solidFill>
                <a:srgbClr val="0070C0"/>
              </a:solidFill>
            </a:endParaRPr>
          </a:p>
        </p:txBody>
      </p:sp>
      <p:sp>
        <p:nvSpPr>
          <p:cNvPr id="10" name="Freccia a destra 9"/>
          <p:cNvSpPr/>
          <p:nvPr/>
        </p:nvSpPr>
        <p:spPr>
          <a:xfrm rot="1044786" flipV="1">
            <a:off x="2986088" y="3425194"/>
            <a:ext cx="1193800" cy="277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1" name="Rettangolo 18"/>
          <p:cNvSpPr>
            <a:spLocks noChangeArrowheads="1"/>
          </p:cNvSpPr>
          <p:nvPr/>
        </p:nvSpPr>
        <p:spPr bwMode="auto">
          <a:xfrm>
            <a:off x="4143375" y="2514600"/>
            <a:ext cx="5000625" cy="3492500"/>
          </a:xfrm>
          <a:prstGeom prst="rect">
            <a:avLst/>
          </a:prstGeom>
          <a:noFill/>
          <a:ln w="9525">
            <a:noFill/>
            <a:miter lim="800000"/>
            <a:headEnd/>
            <a:tailEnd/>
          </a:ln>
        </p:spPr>
        <p:txBody>
          <a:bodyPr>
            <a:spAutoFit/>
          </a:bodyPr>
          <a:lstStyle/>
          <a:p>
            <a:pPr>
              <a:tabLst>
                <a:tab pos="2867025" algn="l"/>
              </a:tabLst>
            </a:pPr>
            <a:r>
              <a:rPr lang="it-IT" sz="1400" dirty="0"/>
              <a:t>- </a:t>
            </a:r>
            <a:r>
              <a:rPr lang="it-IT" sz="1400" dirty="0" smtClean="0">
                <a:solidFill>
                  <a:srgbClr val="0070C0"/>
                </a:solidFill>
              </a:rPr>
              <a:t>Scarichi totalmente </a:t>
            </a:r>
            <a:r>
              <a:rPr lang="it-IT" sz="1400" dirty="0" err="1" smtClean="0">
                <a:solidFill>
                  <a:srgbClr val="0070C0"/>
                </a:solidFill>
              </a:rPr>
              <a:t>volanizzati</a:t>
            </a:r>
            <a:r>
              <a:rPr lang="it-IT" sz="1400" dirty="0">
                <a:solidFill>
                  <a:srgbClr val="0070C0"/>
                </a:solidFill>
              </a:rPr>
              <a:t>	</a:t>
            </a:r>
            <a:r>
              <a:rPr lang="it-IT" sz="1400" dirty="0" smtClean="0">
                <a:solidFill>
                  <a:srgbClr val="0070C0"/>
                </a:solidFill>
              </a:rPr>
              <a:t>canone ridotto del 50% </a:t>
            </a:r>
          </a:p>
          <a:p>
            <a:pPr>
              <a:tabLst>
                <a:tab pos="2867025" algn="l"/>
              </a:tabLst>
            </a:pPr>
            <a:r>
              <a:rPr lang="it-IT" sz="1400" dirty="0" smtClean="0">
                <a:solidFill>
                  <a:srgbClr val="0070C0"/>
                </a:solidFill>
              </a:rPr>
              <a:t>- Scarichi esistenti non compatibili	canone raddoppiato</a:t>
            </a:r>
          </a:p>
          <a:p>
            <a:pPr>
              <a:tabLst>
                <a:tab pos="2867025" algn="l"/>
              </a:tabLst>
            </a:pPr>
            <a:r>
              <a:rPr lang="it-IT" sz="1400" dirty="0" smtClean="0">
                <a:solidFill>
                  <a:srgbClr val="0070C0"/>
                </a:solidFill>
              </a:rPr>
              <a:t>   con P. R. Risanamento Acque</a:t>
            </a:r>
          </a:p>
          <a:p>
            <a:pPr>
              <a:tabLst>
                <a:tab pos="2867025" algn="l"/>
              </a:tabLst>
            </a:pPr>
            <a:endParaRPr lang="it-IT" sz="1400" dirty="0"/>
          </a:p>
          <a:p>
            <a:pPr>
              <a:tabLst>
                <a:tab pos="2867025" algn="l"/>
              </a:tabLst>
            </a:pPr>
            <a:r>
              <a:rPr lang="it-IT" sz="1400" dirty="0"/>
              <a:t>- </a:t>
            </a:r>
            <a:r>
              <a:rPr lang="it-IT" sz="1400" dirty="0">
                <a:solidFill>
                  <a:srgbClr val="0070C0"/>
                </a:solidFill>
              </a:rPr>
              <a:t>Ponte adeguato norme P.A.I.	canone ridotto del 50%</a:t>
            </a:r>
          </a:p>
          <a:p>
            <a:pPr>
              <a:tabLst>
                <a:tab pos="2867025" algn="l"/>
              </a:tabLst>
            </a:pPr>
            <a:r>
              <a:rPr lang="it-IT" sz="1400" dirty="0">
                <a:solidFill>
                  <a:srgbClr val="0070C0"/>
                </a:solidFill>
              </a:rPr>
              <a:t>- Ponti esistenti non compatibili	canone raddoppiato</a:t>
            </a:r>
          </a:p>
          <a:p>
            <a:pPr>
              <a:tabLst>
                <a:tab pos="2867025" algn="l"/>
              </a:tabLst>
            </a:pPr>
            <a:endParaRPr lang="it-IT" sz="1400" dirty="0">
              <a:solidFill>
                <a:srgbClr val="0070C0"/>
              </a:solidFill>
            </a:endParaRPr>
          </a:p>
          <a:p>
            <a:pPr>
              <a:tabLst>
                <a:tab pos="2867025" algn="l"/>
              </a:tabLst>
            </a:pPr>
            <a:endParaRPr lang="it-IT" sz="1400" dirty="0">
              <a:solidFill>
                <a:srgbClr val="0070C0"/>
              </a:solidFill>
            </a:endParaRPr>
          </a:p>
          <a:p>
            <a:pPr>
              <a:tabLst>
                <a:tab pos="2867025" algn="l"/>
              </a:tabLst>
            </a:pPr>
            <a:r>
              <a:rPr lang="it-IT" sz="1400" dirty="0">
                <a:solidFill>
                  <a:srgbClr val="0070C0"/>
                </a:solidFill>
              </a:rPr>
              <a:t>Opere sotterranee 	canone ridotto del 50%</a:t>
            </a:r>
          </a:p>
          <a:p>
            <a:pPr>
              <a:tabLst>
                <a:tab pos="2867025" algn="l"/>
              </a:tabLst>
            </a:pPr>
            <a:r>
              <a:rPr lang="it-IT" sz="1400" dirty="0">
                <a:solidFill>
                  <a:srgbClr val="0070C0"/>
                </a:solidFill>
              </a:rPr>
              <a:t>senza impatto ambientale </a:t>
            </a:r>
          </a:p>
          <a:p>
            <a:pPr>
              <a:tabLst>
                <a:tab pos="2867025" algn="l"/>
              </a:tabLst>
            </a:pPr>
            <a:endParaRPr lang="it-IT" sz="1400" dirty="0">
              <a:solidFill>
                <a:srgbClr val="0070C0"/>
              </a:solidFill>
            </a:endParaRPr>
          </a:p>
          <a:p>
            <a:pPr>
              <a:tabLst>
                <a:tab pos="2867025" algn="l"/>
              </a:tabLst>
            </a:pPr>
            <a:r>
              <a:rPr lang="it-IT" sz="1400" dirty="0">
                <a:solidFill>
                  <a:srgbClr val="0070C0"/>
                </a:solidFill>
              </a:rPr>
              <a:t>Opere annegate nelle	 canone ridotto del 50%</a:t>
            </a:r>
          </a:p>
          <a:p>
            <a:pPr>
              <a:tabLst>
                <a:tab pos="2867025" algn="l"/>
              </a:tabLst>
            </a:pPr>
            <a:r>
              <a:rPr lang="it-IT" sz="1400" dirty="0">
                <a:solidFill>
                  <a:srgbClr val="0070C0"/>
                </a:solidFill>
              </a:rPr>
              <a:t>strutture dei ponti</a:t>
            </a:r>
          </a:p>
          <a:p>
            <a:pPr>
              <a:tabLst>
                <a:tab pos="2867025" algn="l"/>
              </a:tabLst>
            </a:pPr>
            <a:endParaRPr lang="it-IT" sz="1400" dirty="0"/>
          </a:p>
          <a:p>
            <a:pPr>
              <a:tabLst>
                <a:tab pos="2867025" algn="l"/>
              </a:tabLst>
            </a:pPr>
            <a:endParaRPr lang="it-IT" sz="1400" dirty="0"/>
          </a:p>
          <a:p>
            <a:pPr>
              <a:tabLst>
                <a:tab pos="2867025" algn="l"/>
              </a:tabLst>
            </a:pPr>
            <a:endParaRPr lang="it-IT" sz="1100" dirty="0"/>
          </a:p>
        </p:txBody>
      </p:sp>
      <p:sp>
        <p:nvSpPr>
          <p:cNvPr id="12" name="Freccia a destra 11"/>
          <p:cNvSpPr/>
          <p:nvPr/>
        </p:nvSpPr>
        <p:spPr>
          <a:xfrm rot="20311460" flipV="1">
            <a:off x="2981325" y="2798916"/>
            <a:ext cx="1193800" cy="27781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3" name="CasellaDiTesto 12"/>
          <p:cNvSpPr txBox="1"/>
          <p:nvPr/>
        </p:nvSpPr>
        <p:spPr>
          <a:xfrm>
            <a:off x="381000" y="4541837"/>
            <a:ext cx="3657600" cy="1477963"/>
          </a:xfrm>
          <a:prstGeom prst="rect">
            <a:avLst/>
          </a:prstGeom>
          <a:noFill/>
        </p:spPr>
        <p:txBody>
          <a:bodyPr>
            <a:spAutoFit/>
          </a:bodyPr>
          <a:lstStyle/>
          <a:p>
            <a:pPr marL="263525" indent="-254000">
              <a:buFont typeface="+mj-lt"/>
              <a:buAutoNum type="arabicPeriod" startAt="2"/>
              <a:defRPr/>
            </a:pPr>
            <a:r>
              <a:rPr lang="it-IT" dirty="0" smtClean="0">
                <a:solidFill>
                  <a:srgbClr val="0070C0"/>
                </a:solidFill>
              </a:rPr>
              <a:t>Salvaguardia </a:t>
            </a:r>
          </a:p>
          <a:p>
            <a:pPr marL="265113">
              <a:defRPr/>
            </a:pPr>
            <a:r>
              <a:rPr lang="it-IT" dirty="0" smtClean="0">
                <a:solidFill>
                  <a:srgbClr val="0070C0"/>
                </a:solidFill>
              </a:rPr>
              <a:t>Paesaggistica</a:t>
            </a:r>
          </a:p>
          <a:p>
            <a:pPr marL="265113">
              <a:defRPr/>
            </a:pPr>
            <a:endParaRPr lang="it-IT" sz="1200" dirty="0" smtClean="0"/>
          </a:p>
          <a:p>
            <a:pPr marL="265113">
              <a:defRPr/>
            </a:pPr>
            <a:r>
              <a:rPr lang="it-IT" sz="1200" dirty="0" smtClean="0">
                <a:solidFill>
                  <a:srgbClr val="0070C0"/>
                </a:solidFill>
              </a:rPr>
              <a:t>Il canone è in funzione</a:t>
            </a:r>
          </a:p>
          <a:p>
            <a:pPr marL="265113">
              <a:defRPr/>
            </a:pPr>
            <a:r>
              <a:rPr lang="it-IT" sz="1200" dirty="0" smtClean="0">
                <a:solidFill>
                  <a:srgbClr val="0070C0"/>
                </a:solidFill>
              </a:rPr>
              <a:t>dell’impatto </a:t>
            </a:r>
            <a:r>
              <a:rPr lang="it-IT" sz="1200" dirty="0">
                <a:solidFill>
                  <a:srgbClr val="0070C0"/>
                </a:solidFill>
              </a:rPr>
              <a:t>sul territorio/ambiente</a:t>
            </a:r>
          </a:p>
          <a:p>
            <a:pPr marL="265113">
              <a:defRPr/>
            </a:pPr>
            <a:endParaRPr lang="it-IT" dirty="0"/>
          </a:p>
        </p:txBody>
      </p:sp>
      <p:sp>
        <p:nvSpPr>
          <p:cNvPr id="14" name="Freccia a destra 13"/>
          <p:cNvSpPr/>
          <p:nvPr/>
        </p:nvSpPr>
        <p:spPr>
          <a:xfrm rot="518923" flipV="1">
            <a:off x="2986088" y="4932363"/>
            <a:ext cx="1193800" cy="277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5" name="Freccia a destra 14"/>
          <p:cNvSpPr/>
          <p:nvPr/>
        </p:nvSpPr>
        <p:spPr>
          <a:xfrm rot="20736682" flipV="1">
            <a:off x="2981325" y="4564063"/>
            <a:ext cx="1193800" cy="277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6" name="CasellaDiTesto 23"/>
          <p:cNvSpPr txBox="1">
            <a:spLocks noChangeArrowheads="1"/>
          </p:cNvSpPr>
          <p:nvPr/>
        </p:nvSpPr>
        <p:spPr bwMode="auto">
          <a:xfrm rot="-1236184">
            <a:off x="3255963" y="2823417"/>
            <a:ext cx="588962" cy="247650"/>
          </a:xfrm>
          <a:prstGeom prst="rect">
            <a:avLst/>
          </a:prstGeom>
          <a:noFill/>
          <a:ln w="9525">
            <a:noFill/>
            <a:miter lim="800000"/>
            <a:headEnd/>
            <a:tailEnd/>
          </a:ln>
        </p:spPr>
        <p:txBody>
          <a:bodyPr wrap="none">
            <a:spAutoFit/>
          </a:bodyPr>
          <a:lstStyle/>
          <a:p>
            <a:r>
              <a:rPr lang="it-IT" sz="1000" dirty="0"/>
              <a:t>Qualità</a:t>
            </a:r>
          </a:p>
        </p:txBody>
      </p:sp>
      <p:sp>
        <p:nvSpPr>
          <p:cNvPr id="17" name="CasellaDiTesto 24"/>
          <p:cNvSpPr txBox="1">
            <a:spLocks noChangeArrowheads="1"/>
          </p:cNvSpPr>
          <p:nvPr/>
        </p:nvSpPr>
        <p:spPr bwMode="auto">
          <a:xfrm rot="1020707">
            <a:off x="3221038" y="3421330"/>
            <a:ext cx="665162" cy="247650"/>
          </a:xfrm>
          <a:prstGeom prst="rect">
            <a:avLst/>
          </a:prstGeom>
          <a:noFill/>
          <a:ln w="9525">
            <a:noFill/>
            <a:miter lim="800000"/>
            <a:headEnd/>
            <a:tailEnd/>
          </a:ln>
        </p:spPr>
        <p:txBody>
          <a:bodyPr wrap="none">
            <a:spAutoFit/>
          </a:bodyPr>
          <a:lstStyle/>
          <a:p>
            <a:r>
              <a:rPr lang="it-IT" sz="1000" dirty="0"/>
              <a:t>Quantità</a:t>
            </a:r>
          </a:p>
        </p:txBody>
      </p:sp>
    </p:spTree>
    <p:extLst>
      <p:ext uri="{BB962C8B-B14F-4D97-AF65-F5344CB8AC3E}">
        <p14:creationId xmlns:p14="http://schemas.microsoft.com/office/powerpoint/2010/main" val="50468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571500" y="914400"/>
            <a:ext cx="8039100" cy="707886"/>
          </a:xfrm>
          <a:prstGeom prst="rect">
            <a:avLst/>
          </a:prstGeom>
          <a:noFill/>
        </p:spPr>
        <p:txBody>
          <a:bodyPr wrap="square" rtlCol="0">
            <a:spAutoFit/>
          </a:bodyPr>
          <a:lstStyle/>
          <a:p>
            <a:pPr>
              <a:tabLst>
                <a:tab pos="7588250" algn="r"/>
              </a:tabLst>
            </a:pPr>
            <a:r>
              <a:rPr lang="it-IT" sz="2000" b="1" dirty="0">
                <a:solidFill>
                  <a:srgbClr val="0070C0"/>
                </a:solidFill>
              </a:rPr>
              <a:t>DGR </a:t>
            </a:r>
            <a:r>
              <a:rPr lang="it-IT" sz="2000" b="1" dirty="0" smtClean="0">
                <a:solidFill>
                  <a:srgbClr val="0070C0"/>
                </a:solidFill>
              </a:rPr>
              <a:t>4229/2015 (in vigore) - </a:t>
            </a:r>
            <a:r>
              <a:rPr lang="it-IT" sz="2000" dirty="0">
                <a:solidFill>
                  <a:srgbClr val="0070C0"/>
                </a:solidFill>
              </a:rPr>
              <a:t>Riordino dei reticoli idrici di Regione </a:t>
            </a:r>
            <a:r>
              <a:rPr lang="it-IT" sz="2000" dirty="0" smtClean="0">
                <a:solidFill>
                  <a:srgbClr val="0070C0"/>
                </a:solidFill>
              </a:rPr>
              <a:t>Lombardia </a:t>
            </a:r>
            <a:r>
              <a:rPr lang="it-IT" sz="2000" dirty="0">
                <a:solidFill>
                  <a:srgbClr val="0070C0"/>
                </a:solidFill>
              </a:rPr>
              <a:t>e </a:t>
            </a:r>
            <a:r>
              <a:rPr lang="it-IT" sz="2000" dirty="0" smtClean="0">
                <a:solidFill>
                  <a:srgbClr val="0070C0"/>
                </a:solidFill>
              </a:rPr>
              <a:t>revisione dei </a:t>
            </a:r>
            <a:r>
              <a:rPr lang="it-IT" sz="2000" dirty="0">
                <a:solidFill>
                  <a:srgbClr val="0070C0"/>
                </a:solidFill>
              </a:rPr>
              <a:t>canoni di </a:t>
            </a:r>
            <a:r>
              <a:rPr lang="it-IT" sz="2000" dirty="0" smtClean="0">
                <a:solidFill>
                  <a:srgbClr val="0070C0"/>
                </a:solidFill>
              </a:rPr>
              <a:t>Polizia idraulica</a:t>
            </a:r>
            <a:r>
              <a:rPr lang="it-IT" sz="2000" dirty="0" smtClean="0"/>
              <a:t>	</a:t>
            </a:r>
            <a:endParaRPr lang="it-IT" sz="2000" b="1" dirty="0"/>
          </a:p>
        </p:txBody>
      </p:sp>
      <p:sp>
        <p:nvSpPr>
          <p:cNvPr id="7" name="CasellaDiTesto 6"/>
          <p:cNvSpPr txBox="1"/>
          <p:nvPr/>
        </p:nvSpPr>
        <p:spPr>
          <a:xfrm>
            <a:off x="571500" y="1883926"/>
            <a:ext cx="7924800" cy="3662541"/>
          </a:xfrm>
          <a:prstGeom prst="rect">
            <a:avLst/>
          </a:prstGeom>
          <a:noFill/>
        </p:spPr>
        <p:txBody>
          <a:bodyPr wrap="square" rtlCol="0">
            <a:spAutoFit/>
          </a:bodyPr>
          <a:lstStyle/>
          <a:p>
            <a:pPr marL="1257300" indent="-1247775" algn="just">
              <a:tabLst>
                <a:tab pos="1257300" algn="l"/>
              </a:tabLst>
            </a:pPr>
            <a:r>
              <a:rPr lang="it-IT" sz="1600" b="1" u="sng" dirty="0" smtClean="0">
                <a:solidFill>
                  <a:srgbClr val="0070C0"/>
                </a:solidFill>
              </a:rPr>
              <a:t>Allegato A</a:t>
            </a:r>
            <a:r>
              <a:rPr lang="it-IT" sz="1600" b="1" dirty="0" smtClean="0">
                <a:solidFill>
                  <a:srgbClr val="0070C0"/>
                </a:solidFill>
              </a:rPr>
              <a:t> </a:t>
            </a:r>
            <a:r>
              <a:rPr lang="it-IT" sz="1600" dirty="0" smtClean="0">
                <a:solidFill>
                  <a:srgbClr val="0070C0"/>
                </a:solidFill>
              </a:rPr>
              <a:t>–	</a:t>
            </a:r>
            <a:r>
              <a:rPr lang="it-IT" sz="1200" dirty="0" smtClean="0">
                <a:solidFill>
                  <a:srgbClr val="0070C0"/>
                </a:solidFill>
              </a:rPr>
              <a:t>INDIVIDUAZIONE DEL RETICOLO IDRICO PRINCIPALE</a:t>
            </a:r>
          </a:p>
          <a:p>
            <a:pPr marL="1257300" indent="-1247775" algn="just">
              <a:tabLst>
                <a:tab pos="1257300" algn="l"/>
              </a:tabLst>
            </a:pPr>
            <a:r>
              <a:rPr lang="it-IT" sz="1200" dirty="0">
                <a:solidFill>
                  <a:srgbClr val="0070C0"/>
                </a:solidFill>
              </a:rPr>
              <a:t>	Il nuovo Allegato A è stato modificato a seguito di specifiche verifiche svolte dalle Sedi Territoriali e dai Consorzi di Bonifica ed è stato eliminato il Fosso Bergamasco dall’elenco di Bergamo</a:t>
            </a:r>
            <a:endParaRPr lang="it-IT" sz="1200" dirty="0" smtClean="0">
              <a:solidFill>
                <a:srgbClr val="0070C0"/>
              </a:solidFill>
            </a:endParaRPr>
          </a:p>
          <a:p>
            <a:pPr marL="1257300" indent="-1247775" algn="just">
              <a:tabLst>
                <a:tab pos="1257300" algn="l"/>
              </a:tabLst>
            </a:pPr>
            <a:endParaRPr lang="it-IT" sz="1200" dirty="0" smtClean="0">
              <a:solidFill>
                <a:srgbClr val="0070C0"/>
              </a:solidFill>
            </a:endParaRPr>
          </a:p>
          <a:p>
            <a:pPr marL="1257300" indent="-1247775" algn="just">
              <a:tabLst>
                <a:tab pos="1257300" algn="l"/>
              </a:tabLst>
            </a:pPr>
            <a:r>
              <a:rPr lang="it-IT" sz="1600" b="1" u="sng" dirty="0">
                <a:solidFill>
                  <a:srgbClr val="0070C0"/>
                </a:solidFill>
              </a:rPr>
              <a:t>Allegato </a:t>
            </a:r>
            <a:r>
              <a:rPr lang="it-IT" sz="1600" b="1" u="sng" dirty="0" smtClean="0">
                <a:solidFill>
                  <a:srgbClr val="0070C0"/>
                </a:solidFill>
              </a:rPr>
              <a:t>B</a:t>
            </a:r>
            <a:r>
              <a:rPr lang="it-IT" sz="1600" b="1" dirty="0" smtClean="0">
                <a:solidFill>
                  <a:srgbClr val="0070C0"/>
                </a:solidFill>
              </a:rPr>
              <a:t> </a:t>
            </a:r>
            <a:r>
              <a:rPr lang="it-IT" sz="1600" dirty="0">
                <a:solidFill>
                  <a:srgbClr val="0070C0"/>
                </a:solidFill>
              </a:rPr>
              <a:t>–	</a:t>
            </a:r>
            <a:r>
              <a:rPr lang="it-IT" sz="1200" dirty="0" smtClean="0">
                <a:solidFill>
                  <a:srgbClr val="0070C0"/>
                </a:solidFill>
              </a:rPr>
              <a:t>INDIVIDUAZIONE DEI CORSI D’ACQUA E DELLE AREE DI LAMINAZIONE DI COMPETENZA DELL’AGENZIA INTERREGIONALE DEL FIUME PO</a:t>
            </a:r>
          </a:p>
          <a:p>
            <a:pPr marL="1257300" indent="-1247775" algn="just">
              <a:tabLst>
                <a:tab pos="1257300" algn="l"/>
              </a:tabLst>
            </a:pPr>
            <a:r>
              <a:rPr lang="it-IT" sz="1200" dirty="0" smtClean="0">
                <a:solidFill>
                  <a:srgbClr val="0070C0"/>
                </a:solidFill>
              </a:rPr>
              <a:t>	Il </a:t>
            </a:r>
            <a:r>
              <a:rPr lang="it-IT" sz="1200" dirty="0">
                <a:solidFill>
                  <a:srgbClr val="0070C0"/>
                </a:solidFill>
              </a:rPr>
              <a:t>nuovo Allegato B è stato modificato per continuità idraulica inserendo nelle competenze dell’Agenzia Interregionale per il fiume Po il tratto del Reticolo Idrico principale del Rio Gambara in Provincia di Cremona.</a:t>
            </a:r>
          </a:p>
          <a:p>
            <a:pPr marL="1257300" indent="-1247775" algn="just">
              <a:tabLst>
                <a:tab pos="1257300" algn="l"/>
              </a:tabLst>
            </a:pPr>
            <a:endParaRPr lang="it-IT" sz="1200" dirty="0" smtClean="0">
              <a:solidFill>
                <a:srgbClr val="0070C0"/>
              </a:solidFill>
            </a:endParaRPr>
          </a:p>
          <a:p>
            <a:pPr marL="1257300" indent="-1247775" algn="just">
              <a:tabLst>
                <a:tab pos="1257300" algn="l"/>
              </a:tabLst>
            </a:pPr>
            <a:endParaRPr lang="it-IT" sz="1200" dirty="0" smtClean="0">
              <a:solidFill>
                <a:srgbClr val="0070C0"/>
              </a:solidFill>
            </a:endParaRPr>
          </a:p>
          <a:p>
            <a:pPr marL="1257300" indent="-1247775" algn="just">
              <a:tabLst>
                <a:tab pos="1257300" algn="l"/>
              </a:tabLst>
            </a:pPr>
            <a:r>
              <a:rPr lang="it-IT" sz="1600" b="1" u="sng" dirty="0" smtClean="0">
                <a:solidFill>
                  <a:srgbClr val="0070C0"/>
                </a:solidFill>
              </a:rPr>
              <a:t>Allegato C</a:t>
            </a:r>
            <a:r>
              <a:rPr lang="it-IT" sz="1600" b="1" dirty="0" smtClean="0">
                <a:solidFill>
                  <a:srgbClr val="0070C0"/>
                </a:solidFill>
              </a:rPr>
              <a:t> </a:t>
            </a:r>
            <a:r>
              <a:rPr lang="it-IT" sz="1600" dirty="0">
                <a:solidFill>
                  <a:srgbClr val="0070C0"/>
                </a:solidFill>
              </a:rPr>
              <a:t>–	</a:t>
            </a:r>
            <a:r>
              <a:rPr lang="it-IT" sz="1200" dirty="0" smtClean="0">
                <a:solidFill>
                  <a:srgbClr val="0070C0"/>
                </a:solidFill>
              </a:rPr>
              <a:t>INDIVIDUAZIONE DEL RETICOLO DEI CORSI D'ACQUA (CANALI DI BONIFICA) GESTITI DAI CONSORZI DI BONIFICA</a:t>
            </a:r>
          </a:p>
          <a:p>
            <a:pPr marL="1257300" indent="-1247775" algn="just">
              <a:tabLst>
                <a:tab pos="1257300" algn="l"/>
              </a:tabLst>
            </a:pPr>
            <a:r>
              <a:rPr lang="it-IT" sz="1200" dirty="0">
                <a:solidFill>
                  <a:srgbClr val="0070C0"/>
                </a:solidFill>
              </a:rPr>
              <a:t>	</a:t>
            </a:r>
            <a:r>
              <a:rPr lang="it-IT" sz="1200" dirty="0" smtClean="0">
                <a:solidFill>
                  <a:srgbClr val="0070C0"/>
                </a:solidFill>
              </a:rPr>
              <a:t>Il </a:t>
            </a:r>
            <a:r>
              <a:rPr lang="it-IT" sz="1200" dirty="0">
                <a:solidFill>
                  <a:srgbClr val="0070C0"/>
                </a:solidFill>
              </a:rPr>
              <a:t>nuovo Allegato C è stato integrato inserendo nel reticolo di competenza del Consorzio Media Pianura Bergamasca il Fosso Bergamasco della provincia di Bergamo</a:t>
            </a:r>
            <a:endParaRPr lang="it-IT" sz="1200" dirty="0" smtClean="0">
              <a:solidFill>
                <a:srgbClr val="0070C0"/>
              </a:solidFill>
            </a:endParaRPr>
          </a:p>
          <a:p>
            <a:pPr marL="1257300" indent="-1247775" algn="just">
              <a:tabLst>
                <a:tab pos="1257300" algn="l"/>
              </a:tabLst>
            </a:pPr>
            <a:endParaRPr lang="it-IT" sz="1200" dirty="0" smtClean="0">
              <a:solidFill>
                <a:srgbClr val="0070C0"/>
              </a:solidFill>
            </a:endParaRPr>
          </a:p>
          <a:p>
            <a:pPr marL="1257300" indent="-1247775" algn="just">
              <a:tabLst>
                <a:tab pos="1257300" algn="l"/>
              </a:tabLst>
            </a:pPr>
            <a:r>
              <a:rPr lang="it-IT" sz="1600" b="1" u="sng" dirty="0" smtClean="0">
                <a:solidFill>
                  <a:srgbClr val="0070C0"/>
                </a:solidFill>
              </a:rPr>
              <a:t>Allegato D</a:t>
            </a:r>
            <a:r>
              <a:rPr lang="it-IT" sz="1600" b="1" dirty="0" smtClean="0">
                <a:solidFill>
                  <a:srgbClr val="0070C0"/>
                </a:solidFill>
              </a:rPr>
              <a:t> </a:t>
            </a:r>
            <a:r>
              <a:rPr lang="it-IT" sz="1600" dirty="0">
                <a:solidFill>
                  <a:srgbClr val="0070C0"/>
                </a:solidFill>
              </a:rPr>
              <a:t>–	</a:t>
            </a:r>
            <a:r>
              <a:rPr lang="it-IT" sz="1200" dirty="0" smtClean="0">
                <a:solidFill>
                  <a:srgbClr val="0070C0"/>
                </a:solidFill>
              </a:rPr>
              <a:t>Criteri Per L’esercizio Dell’attività Di Polizia Idraulica Di Competenza Comunale</a:t>
            </a:r>
          </a:p>
          <a:p>
            <a:pPr marL="1257300" indent="-1247775" algn="just">
              <a:tabLst>
                <a:tab pos="1257300" algn="l"/>
              </a:tabLst>
            </a:pPr>
            <a:r>
              <a:rPr lang="it-IT" sz="1200" dirty="0" smtClean="0">
                <a:solidFill>
                  <a:srgbClr val="0070C0"/>
                </a:solidFill>
              </a:rPr>
              <a:t>	Inserita la procedura dettagliata per la presentazione dei reticoli minori da parte dei comuni.</a:t>
            </a:r>
            <a:endParaRPr lang="it-IT" sz="1200" dirty="0">
              <a:solidFill>
                <a:srgbClr val="0070C0"/>
              </a:solidFill>
            </a:endParaRPr>
          </a:p>
        </p:txBody>
      </p:sp>
    </p:spTree>
    <p:extLst>
      <p:ext uri="{BB962C8B-B14F-4D97-AF65-F5344CB8AC3E}">
        <p14:creationId xmlns:p14="http://schemas.microsoft.com/office/powerpoint/2010/main" val="58370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609600" y="914400"/>
            <a:ext cx="8001000" cy="707886"/>
          </a:xfrm>
          <a:prstGeom prst="rect">
            <a:avLst/>
          </a:prstGeom>
          <a:noFill/>
        </p:spPr>
        <p:txBody>
          <a:bodyPr wrap="square" rtlCol="0">
            <a:spAutoFit/>
          </a:bodyPr>
          <a:lstStyle/>
          <a:p>
            <a:pPr>
              <a:tabLst>
                <a:tab pos="7588250" algn="r"/>
              </a:tabLst>
            </a:pPr>
            <a:r>
              <a:rPr lang="it-IT" sz="2000" b="1" dirty="0">
                <a:solidFill>
                  <a:srgbClr val="0070C0"/>
                </a:solidFill>
              </a:rPr>
              <a:t>DGR 4229/2015 - </a:t>
            </a:r>
            <a:r>
              <a:rPr lang="it-IT" sz="2000" dirty="0">
                <a:solidFill>
                  <a:srgbClr val="0070C0"/>
                </a:solidFill>
              </a:rPr>
              <a:t>Riordino dei reticoli idrici di Regione Lombardia e revisione dei canoni di </a:t>
            </a:r>
            <a:r>
              <a:rPr lang="it-IT" sz="2000" dirty="0" smtClean="0">
                <a:solidFill>
                  <a:srgbClr val="0070C0"/>
                </a:solidFill>
              </a:rPr>
              <a:t>Polizia idraulica</a:t>
            </a:r>
            <a:r>
              <a:rPr lang="it-IT" sz="2000" dirty="0"/>
              <a:t>	</a:t>
            </a:r>
            <a:endParaRPr lang="it-IT" sz="2000" b="1" dirty="0"/>
          </a:p>
        </p:txBody>
      </p:sp>
      <p:sp>
        <p:nvSpPr>
          <p:cNvPr id="7" name="CasellaDiTesto 6"/>
          <p:cNvSpPr txBox="1"/>
          <p:nvPr/>
        </p:nvSpPr>
        <p:spPr>
          <a:xfrm>
            <a:off x="571500" y="1828800"/>
            <a:ext cx="7924800" cy="4031873"/>
          </a:xfrm>
          <a:prstGeom prst="rect">
            <a:avLst/>
          </a:prstGeom>
          <a:noFill/>
        </p:spPr>
        <p:txBody>
          <a:bodyPr wrap="square" rtlCol="0">
            <a:spAutoFit/>
          </a:bodyPr>
          <a:lstStyle/>
          <a:p>
            <a:pPr marL="1257300" indent="-1247775" algn="just">
              <a:tabLst>
                <a:tab pos="1257300" algn="l"/>
              </a:tabLst>
            </a:pPr>
            <a:r>
              <a:rPr lang="it-IT" sz="1600" b="1" u="sng" dirty="0" smtClean="0">
                <a:solidFill>
                  <a:srgbClr val="0070C0"/>
                </a:solidFill>
              </a:rPr>
              <a:t>Allegato E</a:t>
            </a:r>
            <a:r>
              <a:rPr lang="it-IT" sz="1600" b="1" dirty="0" smtClean="0">
                <a:solidFill>
                  <a:srgbClr val="0070C0"/>
                </a:solidFill>
              </a:rPr>
              <a:t> </a:t>
            </a:r>
            <a:r>
              <a:rPr lang="it-IT" sz="1600" dirty="0">
                <a:solidFill>
                  <a:srgbClr val="0070C0"/>
                </a:solidFill>
              </a:rPr>
              <a:t>–	</a:t>
            </a:r>
            <a:r>
              <a:rPr lang="it-IT" sz="1200" dirty="0">
                <a:solidFill>
                  <a:srgbClr val="0070C0"/>
                </a:solidFill>
              </a:rPr>
              <a:t>LINEE GUIDA DI POLIZIA </a:t>
            </a:r>
            <a:r>
              <a:rPr lang="it-IT" sz="1200" dirty="0" smtClean="0">
                <a:solidFill>
                  <a:srgbClr val="0070C0"/>
                </a:solidFill>
              </a:rPr>
              <a:t>IDRAULICA</a:t>
            </a:r>
          </a:p>
          <a:p>
            <a:pPr marL="1250950" indent="-1250950">
              <a:tabLst>
                <a:tab pos="1250950" algn="l"/>
              </a:tabLst>
            </a:pPr>
            <a:r>
              <a:rPr lang="it-IT" sz="1200" dirty="0">
                <a:solidFill>
                  <a:srgbClr val="0070C0"/>
                </a:solidFill>
              </a:rPr>
              <a:t>	</a:t>
            </a:r>
            <a:r>
              <a:rPr lang="it-IT" sz="1200" dirty="0" smtClean="0">
                <a:solidFill>
                  <a:srgbClr val="0070C0"/>
                </a:solidFill>
              </a:rPr>
              <a:t>Introduzione delle </a:t>
            </a:r>
            <a:r>
              <a:rPr lang="it-IT" sz="1200" dirty="0">
                <a:solidFill>
                  <a:srgbClr val="0070C0"/>
                </a:solidFill>
              </a:rPr>
              <a:t>nuove modalità e </a:t>
            </a:r>
            <a:r>
              <a:rPr lang="it-IT" sz="1200" dirty="0" smtClean="0">
                <a:solidFill>
                  <a:srgbClr val="0070C0"/>
                </a:solidFill>
              </a:rPr>
              <a:t>termini </a:t>
            </a:r>
            <a:r>
              <a:rPr lang="it-IT" sz="1200" dirty="0">
                <a:solidFill>
                  <a:srgbClr val="0070C0"/>
                </a:solidFill>
              </a:rPr>
              <a:t>per il trasferimento dei corsi d’acqua o tratti di essi nei reticoli di </a:t>
            </a:r>
            <a:r>
              <a:rPr lang="it-IT" sz="1200" dirty="0" smtClean="0">
                <a:solidFill>
                  <a:srgbClr val="0070C0"/>
                </a:solidFill>
              </a:rPr>
              <a:t>competenza dei consorzi.</a:t>
            </a:r>
          </a:p>
          <a:p>
            <a:pPr marL="1250950" indent="-1250950">
              <a:tabLst>
                <a:tab pos="1250950" algn="l"/>
              </a:tabLst>
            </a:pPr>
            <a:r>
              <a:rPr lang="it-IT" sz="1200" dirty="0">
                <a:solidFill>
                  <a:srgbClr val="0070C0"/>
                </a:solidFill>
              </a:rPr>
              <a:t>	</a:t>
            </a:r>
            <a:r>
              <a:rPr lang="it-IT" sz="1200" dirty="0" smtClean="0">
                <a:solidFill>
                  <a:srgbClr val="0070C0"/>
                </a:solidFill>
              </a:rPr>
              <a:t>Modificate </a:t>
            </a:r>
            <a:r>
              <a:rPr lang="it-IT" sz="1200" dirty="0">
                <a:solidFill>
                  <a:srgbClr val="0070C0"/>
                </a:solidFill>
              </a:rPr>
              <a:t>le procedure per il rilascio di nuova concessione a seguito dell’eliminazione del modello disciplinare per le opere non di particolare rilevanza o da realizzarsi in assenza di criticità idrogeologica</a:t>
            </a:r>
            <a:r>
              <a:rPr lang="it-IT" sz="1200" dirty="0" smtClean="0">
                <a:solidFill>
                  <a:srgbClr val="0070C0"/>
                </a:solidFill>
              </a:rPr>
              <a:t>.</a:t>
            </a:r>
          </a:p>
          <a:p>
            <a:pPr marL="1250950" indent="-1250950">
              <a:tabLst>
                <a:tab pos="1250950" algn="l"/>
              </a:tabLst>
            </a:pPr>
            <a:endParaRPr lang="it-IT" sz="1200" dirty="0">
              <a:solidFill>
                <a:srgbClr val="0070C0"/>
              </a:solidFill>
            </a:endParaRPr>
          </a:p>
          <a:p>
            <a:pPr marL="1257300" indent="-1247775" algn="just">
              <a:tabLst>
                <a:tab pos="1257300" algn="l"/>
              </a:tabLst>
            </a:pPr>
            <a:r>
              <a:rPr lang="it-IT" sz="1600" b="1" u="sng" dirty="0" smtClean="0">
                <a:solidFill>
                  <a:srgbClr val="0070C0"/>
                </a:solidFill>
              </a:rPr>
              <a:t>Allegato F</a:t>
            </a:r>
            <a:r>
              <a:rPr lang="it-IT" sz="1600" b="1" dirty="0" smtClean="0">
                <a:solidFill>
                  <a:srgbClr val="0070C0"/>
                </a:solidFill>
              </a:rPr>
              <a:t> </a:t>
            </a:r>
            <a:r>
              <a:rPr lang="it-IT" sz="1600" dirty="0">
                <a:solidFill>
                  <a:srgbClr val="0070C0"/>
                </a:solidFill>
              </a:rPr>
              <a:t>–	</a:t>
            </a:r>
            <a:r>
              <a:rPr lang="it-IT" sz="1200" dirty="0">
                <a:solidFill>
                  <a:srgbClr val="0070C0"/>
                </a:solidFill>
              </a:rPr>
              <a:t>CANONI REGIONALI DI POLIZIA IDRAULICA</a:t>
            </a:r>
          </a:p>
          <a:p>
            <a:pPr marL="1257300" indent="-1247775" algn="just">
              <a:tabLst>
                <a:tab pos="1257300" algn="l"/>
              </a:tabLst>
            </a:pPr>
            <a:r>
              <a:rPr lang="it-IT" sz="1200" dirty="0">
                <a:solidFill>
                  <a:srgbClr val="0070C0"/>
                </a:solidFill>
              </a:rPr>
              <a:t>	I canoni di Polizia Idraulica sono stati rimodulati ed aggiornati a seguito dell’emanazione della legge L. R. 05 luglio 2015 n. 22 “Assestamento al Bilancio 2015/2017 per compensare l’azzeramento dell’imposta regionale.</a:t>
            </a:r>
          </a:p>
          <a:p>
            <a:pPr marL="1257300" indent="-1247775" algn="just">
              <a:tabLst>
                <a:tab pos="1257300" algn="l"/>
              </a:tabLst>
            </a:pPr>
            <a:r>
              <a:rPr lang="it-IT" sz="1200" dirty="0">
                <a:solidFill>
                  <a:srgbClr val="0070C0"/>
                </a:solidFill>
              </a:rPr>
              <a:t>	</a:t>
            </a:r>
          </a:p>
          <a:p>
            <a:pPr marL="1257300" indent="-1247775" algn="just">
              <a:tabLst>
                <a:tab pos="1257300" algn="l"/>
              </a:tabLst>
            </a:pPr>
            <a:r>
              <a:rPr lang="it-IT" sz="1600" b="1" u="sng" dirty="0">
                <a:solidFill>
                  <a:srgbClr val="0070C0"/>
                </a:solidFill>
              </a:rPr>
              <a:t>Allegato G</a:t>
            </a:r>
            <a:r>
              <a:rPr lang="it-IT" sz="1600" b="1" dirty="0" smtClean="0">
                <a:solidFill>
                  <a:srgbClr val="0070C0"/>
                </a:solidFill>
              </a:rPr>
              <a:t> </a:t>
            </a:r>
            <a:r>
              <a:rPr lang="it-IT" sz="1600" dirty="0">
                <a:solidFill>
                  <a:srgbClr val="0070C0"/>
                </a:solidFill>
              </a:rPr>
              <a:t>–	</a:t>
            </a:r>
            <a:r>
              <a:rPr lang="it-IT" sz="1200" dirty="0" smtClean="0">
                <a:solidFill>
                  <a:srgbClr val="0070C0"/>
                </a:solidFill>
              </a:rPr>
              <a:t>MODULISTICA</a:t>
            </a:r>
          </a:p>
          <a:p>
            <a:pPr marL="1257300" indent="-1247775" algn="just">
              <a:tabLst>
                <a:tab pos="1257300" algn="l"/>
              </a:tabLst>
            </a:pPr>
            <a:r>
              <a:rPr lang="it-IT" sz="1200" dirty="0">
                <a:solidFill>
                  <a:srgbClr val="0070C0"/>
                </a:solidFill>
              </a:rPr>
              <a:t>	</a:t>
            </a:r>
            <a:r>
              <a:rPr lang="it-IT" sz="1200" dirty="0" smtClean="0">
                <a:solidFill>
                  <a:srgbClr val="0070C0"/>
                </a:solidFill>
              </a:rPr>
              <a:t>Modificato il modello di decreto in </a:t>
            </a:r>
            <a:r>
              <a:rPr lang="it-IT" sz="1200" dirty="0">
                <a:solidFill>
                  <a:srgbClr val="0070C0"/>
                </a:solidFill>
              </a:rPr>
              <a:t>funzione dell’eliminazione del disciplinare per le opere da realizzarsi in assenza di criticità idrogeologica, prevista per il 1 giugno </a:t>
            </a:r>
            <a:r>
              <a:rPr lang="it-IT" sz="1200" dirty="0" smtClean="0">
                <a:solidFill>
                  <a:srgbClr val="0070C0"/>
                </a:solidFill>
              </a:rPr>
              <a:t>2016,</a:t>
            </a:r>
          </a:p>
          <a:p>
            <a:pPr marL="1257300" indent="-1247775" algn="just">
              <a:tabLst>
                <a:tab pos="1257300" algn="l"/>
              </a:tabLst>
            </a:pPr>
            <a:r>
              <a:rPr lang="it-IT" sz="1200" dirty="0" smtClean="0">
                <a:solidFill>
                  <a:srgbClr val="0070C0"/>
                </a:solidFill>
              </a:rPr>
              <a:t>	Introdotto </a:t>
            </a:r>
            <a:r>
              <a:rPr lang="it-IT" sz="1200" dirty="0">
                <a:solidFill>
                  <a:srgbClr val="0070C0"/>
                </a:solidFill>
              </a:rPr>
              <a:t>il modello di convenzione con i grandi utenti per la gestione delle interferenze delle reti tecnologiche ed infrastrutturali esistenti e nuove sul Reticolo Idrico Minore per i Comuni, Comunità Montane e Consorzi di </a:t>
            </a:r>
            <a:r>
              <a:rPr lang="it-IT" sz="1200" dirty="0" smtClean="0">
                <a:solidFill>
                  <a:srgbClr val="0070C0"/>
                </a:solidFill>
              </a:rPr>
              <a:t>Bonifica.</a:t>
            </a:r>
          </a:p>
          <a:p>
            <a:pPr marL="1257300" indent="-1247775" algn="just">
              <a:tabLst>
                <a:tab pos="1257300" algn="l"/>
              </a:tabLst>
            </a:pPr>
            <a:endParaRPr lang="it-IT" sz="1200" dirty="0">
              <a:solidFill>
                <a:srgbClr val="0070C0"/>
              </a:solidFill>
            </a:endParaRPr>
          </a:p>
          <a:p>
            <a:pPr marL="1257300" indent="-1247775" algn="just">
              <a:tabLst>
                <a:tab pos="1257300" algn="l"/>
              </a:tabLst>
            </a:pPr>
            <a:r>
              <a:rPr lang="it-IT" sz="1600" dirty="0" smtClean="0">
                <a:solidFill>
                  <a:srgbClr val="0070C0"/>
                </a:solidFill>
              </a:rPr>
              <a:t>La deliberazione è stata modificata ed integrata con la DGR 4439 del 30 novembre 2015</a:t>
            </a:r>
            <a:endParaRPr lang="it-IT" sz="1600" dirty="0">
              <a:solidFill>
                <a:srgbClr val="0070C0"/>
              </a:solidFill>
            </a:endParaRPr>
          </a:p>
          <a:p>
            <a:pPr marL="1257300" indent="-1247775" algn="just">
              <a:tabLst>
                <a:tab pos="1257300" algn="l"/>
              </a:tabLst>
            </a:pPr>
            <a:endParaRPr lang="it-IT" sz="1200" dirty="0">
              <a:solidFill>
                <a:srgbClr val="0070C0"/>
              </a:solidFill>
            </a:endParaRPr>
          </a:p>
        </p:txBody>
      </p:sp>
    </p:spTree>
    <p:extLst>
      <p:ext uri="{BB962C8B-B14F-4D97-AF65-F5344CB8AC3E}">
        <p14:creationId xmlns:p14="http://schemas.microsoft.com/office/powerpoint/2010/main" val="3376578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609600" y="762000"/>
            <a:ext cx="8001000" cy="707886"/>
          </a:xfrm>
          <a:prstGeom prst="rect">
            <a:avLst/>
          </a:prstGeom>
          <a:noFill/>
        </p:spPr>
        <p:txBody>
          <a:bodyPr wrap="square" rtlCol="0">
            <a:spAutoFit/>
          </a:bodyPr>
          <a:lstStyle/>
          <a:p>
            <a:pPr>
              <a:tabLst>
                <a:tab pos="7588250" algn="r"/>
              </a:tabLst>
            </a:pPr>
            <a:r>
              <a:rPr lang="it-IT" sz="2000" b="1" dirty="0" smtClean="0">
                <a:solidFill>
                  <a:srgbClr val="0070C0"/>
                </a:solidFill>
              </a:rPr>
              <a:t>I CANONI ATTUALMENTE IN VIGORE DGR 4229/2016, aggiornati ai sensi del Decreto Direttore generale 22 dicembre 2016, n. 13807</a:t>
            </a:r>
            <a:r>
              <a:rPr lang="it-IT" sz="2000" dirty="0" smtClean="0"/>
              <a:t>	</a:t>
            </a:r>
            <a:endParaRPr lang="it-IT" sz="2000" b="1" dirty="0"/>
          </a:p>
        </p:txBody>
      </p:sp>
      <p:graphicFrame>
        <p:nvGraphicFramePr>
          <p:cNvPr id="9" name="Tabella 8"/>
          <p:cNvGraphicFramePr>
            <a:graphicFrameLocks noGrp="1"/>
          </p:cNvGraphicFramePr>
          <p:nvPr>
            <p:extLst>
              <p:ext uri="{D42A27DB-BD31-4B8C-83A1-F6EECF244321}">
                <p14:modId xmlns:p14="http://schemas.microsoft.com/office/powerpoint/2010/main" val="353995937"/>
              </p:ext>
            </p:extLst>
          </p:nvPr>
        </p:nvGraphicFramePr>
        <p:xfrm>
          <a:off x="419100" y="1676400"/>
          <a:ext cx="8308340" cy="3454675"/>
        </p:xfrm>
        <a:graphic>
          <a:graphicData uri="http://schemas.openxmlformats.org/drawingml/2006/table">
            <a:tbl>
              <a:tblPr firstRow="1">
                <a:tableStyleId>{35758FB7-9AC5-4552-8A53-C91805E547FA}</a:tableStyleId>
              </a:tblPr>
              <a:tblGrid>
                <a:gridCol w="609600"/>
                <a:gridCol w="5829300"/>
                <a:gridCol w="1869440"/>
              </a:tblGrid>
              <a:tr h="282762">
                <a:tc gridSpan="3">
                  <a:txBody>
                    <a:bodyPr/>
                    <a:lstStyle/>
                    <a:p>
                      <a:r>
                        <a:rPr lang="it-IT" dirty="0" smtClean="0">
                          <a:solidFill>
                            <a:srgbClr val="0070C0"/>
                          </a:solidFill>
                        </a:rPr>
                        <a:t>GRUPPO</a:t>
                      </a:r>
                      <a:r>
                        <a:rPr lang="it-IT" baseline="0" dirty="0" smtClean="0">
                          <a:solidFill>
                            <a:srgbClr val="0070C0"/>
                          </a:solidFill>
                        </a:rPr>
                        <a:t> A  - </a:t>
                      </a:r>
                      <a:r>
                        <a:rPr lang="it-IT" sz="1800" b="1" kern="1200" dirty="0" smtClean="0">
                          <a:solidFill>
                            <a:srgbClr val="0070C0"/>
                          </a:solidFill>
                          <a:effectLst/>
                          <a:latin typeface="+mn-lt"/>
                          <a:ea typeface="+mn-ea"/>
                          <a:cs typeface="+mn-cs"/>
                        </a:rPr>
                        <a:t>Attraversamenti, parallelismi e percorrenze in aree demaniali</a:t>
                      </a:r>
                      <a:endParaRPr lang="it-IT"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hMerge="1">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it-IT"/>
                    </a:p>
                  </a:txBody>
                  <a:tcPr/>
                </a:tc>
              </a:tr>
              <a:tr h="353452">
                <a:tc>
                  <a:txBody>
                    <a:bodyPr/>
                    <a:lstStyle/>
                    <a:p>
                      <a:pPr algn="ctr"/>
                      <a:r>
                        <a:rPr lang="it-IT" sz="1400" kern="1200" dirty="0" smtClean="0">
                          <a:solidFill>
                            <a:srgbClr val="0070C0"/>
                          </a:solidFill>
                          <a:effectLst/>
                          <a:latin typeface="+mn-lt"/>
                          <a:ea typeface="+mn-ea"/>
                          <a:cs typeface="+mn-cs"/>
                        </a:rPr>
                        <a:t>A.1</a:t>
                      </a:r>
                      <a:endParaRPr lang="it-IT" sz="14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it-IT" sz="1200" kern="1200" dirty="0" smtClean="0">
                          <a:solidFill>
                            <a:srgbClr val="0070C0"/>
                          </a:solidFill>
                          <a:effectLst/>
                          <a:latin typeface="+mn-lt"/>
                          <a:ea typeface="+mn-ea"/>
                          <a:cs typeface="+mn-cs"/>
                        </a:rPr>
                        <a:t>Attraversamenti, parallelismi o percorrenze di linee elettriche con tensione sino a 150.000 volts. e linee tecnologiche con cavo e/o in tubazioni con diametro esterno fino a 300 mm, piccole teleferiche e palorci per trasporto materiali, nonché recinzioni, ringhiere, parapetti o similari lungo gli argini.</a:t>
                      </a:r>
                      <a:endParaRPr lang="it-IT" sz="12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200" kern="1200" dirty="0" smtClean="0">
                          <a:solidFill>
                            <a:srgbClr val="0070C0"/>
                          </a:solidFill>
                          <a:effectLst/>
                          <a:latin typeface="+mn-lt"/>
                          <a:ea typeface="+mn-ea"/>
                          <a:cs typeface="+mn-cs"/>
                        </a:rPr>
                        <a:t>€ 1,51 per metro lineare</a:t>
                      </a:r>
                    </a:p>
                    <a:p>
                      <a:pPr algn="ctr"/>
                      <a:r>
                        <a:rPr lang="it-IT" sz="1200" kern="1200" dirty="0" smtClean="0">
                          <a:solidFill>
                            <a:srgbClr val="0070C0"/>
                          </a:solidFill>
                          <a:effectLst/>
                          <a:latin typeface="+mn-lt"/>
                          <a:ea typeface="+mn-ea"/>
                          <a:cs typeface="+mn-cs"/>
                        </a:rPr>
                        <a:t>Importo minimo € 75,68</a:t>
                      </a:r>
                      <a:endParaRPr lang="it-IT" sz="12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42">
                <a:tc>
                  <a:txBody>
                    <a:bodyPr/>
                    <a:lstStyle/>
                    <a:p>
                      <a:pPr algn="ctr">
                        <a:lnSpc>
                          <a:spcPct val="115000"/>
                        </a:lnSpc>
                        <a:spcAft>
                          <a:spcPts val="0"/>
                        </a:spcAft>
                      </a:pPr>
                      <a:r>
                        <a:rPr lang="it-IT" sz="1400" dirty="0">
                          <a:solidFill>
                            <a:srgbClr val="0070C0"/>
                          </a:solidFill>
                          <a:effectLst/>
                          <a:latin typeface="+mn-lt"/>
                          <a:ea typeface="Times New Roman" panose="02020603050405020304" pitchFamily="18" charset="0"/>
                          <a:cs typeface="Times New Roman" panose="02020603050405020304" pitchFamily="18" charset="0"/>
                        </a:rPr>
                        <a:t>A.2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lnSpc>
                          <a:spcPct val="115000"/>
                        </a:lnSpc>
                        <a:spcAft>
                          <a:spcPts val="0"/>
                        </a:spcAft>
                      </a:pPr>
                      <a:r>
                        <a:rPr lang="it-IT" sz="1200" kern="1200" dirty="0">
                          <a:solidFill>
                            <a:srgbClr val="0070C0"/>
                          </a:solidFill>
                          <a:effectLst/>
                          <a:latin typeface="+mn-lt"/>
                          <a:ea typeface="+mn-ea"/>
                          <a:cs typeface="+mn-cs"/>
                        </a:rPr>
                        <a:t>Attraversamenti, parallelismi o percorrenze di linee elettriche con tensione superiore a 150.000 volts, linea tecnologica con tubazioni con diametro esterno superiore a 300 mm, seggiovie, funivie e cabinovie per trasporto di persone.</a:t>
                      </a:r>
                    </a:p>
                    <a:p>
                      <a:pPr marL="0" algn="just" defTabSz="914400" rtl="0" eaLnBrk="1" latinLnBrk="0" hangingPunct="1">
                        <a:lnSpc>
                          <a:spcPct val="115000"/>
                        </a:lnSpc>
                        <a:spcAft>
                          <a:spcPts val="0"/>
                        </a:spcAft>
                      </a:pPr>
                      <a:r>
                        <a:rPr lang="it-IT" sz="1200" kern="1200" dirty="0">
                          <a:solidFill>
                            <a:srgbClr val="0070C0"/>
                          </a:solidFill>
                          <a:effectLst/>
                          <a:latin typeface="+mn-lt"/>
                          <a:ea typeface="+mn-ea"/>
                          <a:cs typeface="+mn-cs"/>
                        </a:rPr>
                        <a:t>In questa tipologia rientrano anche le tubazioni di qualsiasi diametro sostenute da manufatti reticolari.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200" kern="1200" dirty="0" smtClean="0">
                          <a:solidFill>
                            <a:srgbClr val="0070C0"/>
                          </a:solidFill>
                          <a:effectLst/>
                          <a:latin typeface="+mn-lt"/>
                          <a:ea typeface="+mn-ea"/>
                          <a:cs typeface="+mn-cs"/>
                        </a:rPr>
                        <a:t>€ 3,03 per metro lineare</a:t>
                      </a:r>
                    </a:p>
                    <a:p>
                      <a:pPr algn="ctr"/>
                      <a:r>
                        <a:rPr lang="it-IT" sz="1200" kern="1200" dirty="0" smtClean="0">
                          <a:solidFill>
                            <a:srgbClr val="0070C0"/>
                          </a:solidFill>
                          <a:effectLst/>
                          <a:latin typeface="+mn-lt"/>
                          <a:ea typeface="+mn-ea"/>
                          <a:cs typeface="+mn-cs"/>
                        </a:rPr>
                        <a:t>Importo minimo € 151,35</a:t>
                      </a:r>
                      <a:endParaRPr lang="it-IT" sz="12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0579">
                <a:tc gridSpan="3">
                  <a:txBody>
                    <a:bodyPr/>
                    <a:lstStyle/>
                    <a:p>
                      <a:pPr marL="0" algn="l" defTabSz="914400" rtl="0" eaLnBrk="1" latinLnBrk="0" hangingPunct="1"/>
                      <a:r>
                        <a:rPr lang="it-IT" sz="1800" b="1" kern="1200" dirty="0" smtClean="0">
                          <a:solidFill>
                            <a:srgbClr val="0070C0"/>
                          </a:solidFill>
                          <a:latin typeface="+mn-lt"/>
                          <a:ea typeface="+mn-ea"/>
                          <a:cs typeface="+mn-cs"/>
                        </a:rPr>
                        <a:t>GRUPPO C  - Coperture d'alveo, passerelle, ponti e sottopassi</a:t>
                      </a:r>
                      <a:endParaRPr lang="it-IT" sz="1800" b="1" kern="1200" dirty="0">
                        <a:solidFill>
                          <a:srgbClr val="0070C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r>
              <a:tr h="282762">
                <a:tc>
                  <a:txBody>
                    <a:bodyPr/>
                    <a:lstStyle/>
                    <a:p>
                      <a:pPr marL="0" algn="ctr" defTabSz="914400" rtl="0" eaLnBrk="1" latinLnBrk="0" hangingPunct="1">
                        <a:lnSpc>
                          <a:spcPct val="115000"/>
                        </a:lnSpc>
                        <a:spcAft>
                          <a:spcPts val="0"/>
                        </a:spcAft>
                      </a:pPr>
                      <a:r>
                        <a:rPr lang="it-IT" sz="1400" kern="1200" dirty="0">
                          <a:solidFill>
                            <a:srgbClr val="0070C0"/>
                          </a:solidFill>
                          <a:effectLst/>
                          <a:latin typeface="+mn-lt"/>
                          <a:ea typeface="Times New Roman" panose="02020603050405020304" pitchFamily="18" charset="0"/>
                          <a:cs typeface="Times New Roman" panose="02020603050405020304" pitchFamily="18" charset="0"/>
                        </a:rPr>
                        <a:t>C.1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lnSpc>
                          <a:spcPct val="115000"/>
                        </a:lnSpc>
                        <a:spcAft>
                          <a:spcPts val="0"/>
                        </a:spcAft>
                      </a:pPr>
                      <a:r>
                        <a:rPr lang="it-IT" sz="1200" kern="1200" dirty="0">
                          <a:solidFill>
                            <a:srgbClr val="0070C0"/>
                          </a:solidFill>
                          <a:effectLst/>
                          <a:latin typeface="+mn-lt"/>
                          <a:ea typeface="+mn-ea"/>
                          <a:cs typeface="+mn-cs"/>
                        </a:rPr>
                        <a:t>Ponte di collegamento a fondi interclusi.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0"/>
                        </a:spcAft>
                      </a:pPr>
                      <a:r>
                        <a:rPr lang="it-IT" sz="1200" kern="1200" dirty="0">
                          <a:solidFill>
                            <a:srgbClr val="0070C0"/>
                          </a:solidFill>
                          <a:effectLst/>
                          <a:latin typeface="+mn-lt"/>
                          <a:ea typeface="+mn-ea"/>
                          <a:cs typeface="+mn-cs"/>
                        </a:rPr>
                        <a:t>€ </a:t>
                      </a:r>
                      <a:r>
                        <a:rPr lang="it-IT" sz="1200" kern="1200" dirty="0" smtClean="0">
                          <a:solidFill>
                            <a:srgbClr val="0070C0"/>
                          </a:solidFill>
                          <a:effectLst/>
                          <a:latin typeface="+mn-lt"/>
                          <a:ea typeface="+mn-ea"/>
                          <a:cs typeface="+mn-cs"/>
                        </a:rPr>
                        <a:t>75,68</a:t>
                      </a:r>
                      <a:endParaRPr lang="it-IT" sz="1200" kern="1200" dirty="0">
                        <a:solidFill>
                          <a:srgbClr val="0070C0"/>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62">
                <a:tc>
                  <a:txBody>
                    <a:bodyPr/>
                    <a:lstStyle/>
                    <a:p>
                      <a:pPr marL="0" algn="ctr" defTabSz="914400" rtl="0" eaLnBrk="1" latinLnBrk="0" hangingPunct="1">
                        <a:lnSpc>
                          <a:spcPct val="115000"/>
                        </a:lnSpc>
                        <a:spcAft>
                          <a:spcPts val="0"/>
                        </a:spcAft>
                      </a:pPr>
                      <a:r>
                        <a:rPr lang="it-IT" sz="1400" kern="1200" dirty="0">
                          <a:solidFill>
                            <a:srgbClr val="0070C0"/>
                          </a:solidFill>
                          <a:effectLst/>
                          <a:latin typeface="+mn-lt"/>
                          <a:ea typeface="Times New Roman" panose="02020603050405020304" pitchFamily="18" charset="0"/>
                          <a:cs typeface="Times New Roman" panose="02020603050405020304" pitchFamily="18" charset="0"/>
                        </a:rPr>
                        <a:t>C.2</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lnSpc>
                          <a:spcPct val="115000"/>
                        </a:lnSpc>
                        <a:spcAft>
                          <a:spcPts val="0"/>
                        </a:spcAft>
                      </a:pPr>
                      <a:r>
                        <a:rPr lang="it-IT" sz="1200" kern="1200" dirty="0">
                          <a:solidFill>
                            <a:srgbClr val="0070C0"/>
                          </a:solidFill>
                          <a:effectLst/>
                          <a:latin typeface="+mn-lt"/>
                          <a:ea typeface="+mn-ea"/>
                          <a:cs typeface="+mn-cs"/>
                        </a:rPr>
                        <a:t>Passerelle - ponti - tombinature – sottopassi.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0"/>
                        </a:spcAft>
                      </a:pPr>
                      <a:r>
                        <a:rPr lang="it-IT" sz="1200" kern="1200" dirty="0">
                          <a:solidFill>
                            <a:srgbClr val="0070C0"/>
                          </a:solidFill>
                          <a:effectLst/>
                          <a:latin typeface="+mn-lt"/>
                          <a:ea typeface="+mn-ea"/>
                          <a:cs typeface="+mn-cs"/>
                        </a:rPr>
                        <a:t>€ </a:t>
                      </a:r>
                      <a:r>
                        <a:rPr lang="it-IT" sz="1200" kern="1200" dirty="0" smtClean="0">
                          <a:solidFill>
                            <a:srgbClr val="0070C0"/>
                          </a:solidFill>
                          <a:effectLst/>
                          <a:latin typeface="+mn-lt"/>
                          <a:ea typeface="+mn-ea"/>
                          <a:cs typeface="+mn-cs"/>
                        </a:rPr>
                        <a:t>4,04 </a:t>
                      </a:r>
                      <a:r>
                        <a:rPr lang="it-IT" sz="1200" kern="1200" dirty="0">
                          <a:solidFill>
                            <a:srgbClr val="0070C0"/>
                          </a:solidFill>
                          <a:effectLst/>
                          <a:latin typeface="+mn-lt"/>
                          <a:ea typeface="+mn-ea"/>
                          <a:cs typeface="+mn-cs"/>
                        </a:rPr>
                        <a:t>per metro quadro</a:t>
                      </a:r>
                    </a:p>
                    <a:p>
                      <a:pPr marL="0" algn="ctr" defTabSz="914400" rtl="0" eaLnBrk="1" latinLnBrk="0" hangingPunct="1">
                        <a:lnSpc>
                          <a:spcPct val="115000"/>
                        </a:lnSpc>
                        <a:spcAft>
                          <a:spcPts val="0"/>
                        </a:spcAft>
                      </a:pPr>
                      <a:r>
                        <a:rPr lang="it-IT" sz="1200" kern="1200" dirty="0">
                          <a:solidFill>
                            <a:srgbClr val="0070C0"/>
                          </a:solidFill>
                          <a:effectLst/>
                          <a:latin typeface="+mn-lt"/>
                          <a:ea typeface="+mn-ea"/>
                          <a:cs typeface="+mn-cs"/>
                        </a:rPr>
                        <a:t>Importo minimo € </a:t>
                      </a:r>
                      <a:r>
                        <a:rPr lang="it-IT" sz="1200" kern="1200" dirty="0" smtClean="0">
                          <a:solidFill>
                            <a:srgbClr val="0070C0"/>
                          </a:solidFill>
                          <a:effectLst/>
                          <a:latin typeface="+mn-lt"/>
                          <a:ea typeface="+mn-ea"/>
                          <a:cs typeface="+mn-cs"/>
                        </a:rPr>
                        <a:t>151,35</a:t>
                      </a:r>
                      <a:endParaRPr lang="it-IT" sz="1200" kern="1200" dirty="0">
                        <a:solidFill>
                          <a:srgbClr val="0070C0"/>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49388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609600" y="762000"/>
            <a:ext cx="8001000" cy="707886"/>
          </a:xfrm>
          <a:prstGeom prst="rect">
            <a:avLst/>
          </a:prstGeom>
          <a:noFill/>
        </p:spPr>
        <p:txBody>
          <a:bodyPr wrap="square" rtlCol="0">
            <a:spAutoFit/>
          </a:bodyPr>
          <a:lstStyle/>
          <a:p>
            <a:pPr>
              <a:tabLst>
                <a:tab pos="7588250" algn="r"/>
              </a:tabLst>
            </a:pPr>
            <a:r>
              <a:rPr lang="it-IT" sz="2000" b="1" dirty="0">
                <a:solidFill>
                  <a:srgbClr val="0070C0"/>
                </a:solidFill>
              </a:rPr>
              <a:t>I CANONI ATTUALMENTE IN VIGORE DGR 4229/2016, aggiornati ai sensi del Decreto Direttore generale 22 dicembre 2016, n. 13807 </a:t>
            </a:r>
            <a:r>
              <a:rPr lang="it-IT" sz="2000" dirty="0" smtClean="0"/>
              <a:t>	</a:t>
            </a:r>
            <a:endParaRPr lang="it-IT" sz="2000" b="1" dirty="0"/>
          </a:p>
        </p:txBody>
      </p:sp>
      <p:graphicFrame>
        <p:nvGraphicFramePr>
          <p:cNvPr id="9" name="Tabella 8"/>
          <p:cNvGraphicFramePr>
            <a:graphicFrameLocks noGrp="1"/>
          </p:cNvGraphicFramePr>
          <p:nvPr>
            <p:extLst>
              <p:ext uri="{D42A27DB-BD31-4B8C-83A1-F6EECF244321}">
                <p14:modId xmlns:p14="http://schemas.microsoft.com/office/powerpoint/2010/main" val="903123397"/>
              </p:ext>
            </p:extLst>
          </p:nvPr>
        </p:nvGraphicFramePr>
        <p:xfrm>
          <a:off x="419100" y="1712976"/>
          <a:ext cx="8346440" cy="3392424"/>
        </p:xfrm>
        <a:graphic>
          <a:graphicData uri="http://schemas.openxmlformats.org/drawingml/2006/table">
            <a:tbl>
              <a:tblPr firstRow="1">
                <a:tableStyleId>{35758FB7-9AC5-4552-8A53-C91805E547FA}</a:tableStyleId>
              </a:tblPr>
              <a:tblGrid>
                <a:gridCol w="609600"/>
                <a:gridCol w="5524500"/>
                <a:gridCol w="2212340"/>
              </a:tblGrid>
              <a:tr h="282762">
                <a:tc gridSpan="3">
                  <a:txBody>
                    <a:bodyPr/>
                    <a:lstStyle/>
                    <a:p>
                      <a:pPr marL="0" algn="l" defTabSz="914400" rtl="0" eaLnBrk="1" latinLnBrk="0" hangingPunct="1"/>
                      <a:r>
                        <a:rPr lang="it-IT" sz="1800" b="1" kern="1200" dirty="0" smtClean="0">
                          <a:solidFill>
                            <a:srgbClr val="0070C0"/>
                          </a:solidFill>
                          <a:latin typeface="+mn-lt"/>
                          <a:ea typeface="+mn-ea"/>
                          <a:cs typeface="+mn-cs"/>
                        </a:rPr>
                        <a:t>GRUPPO S  - SCARICHI</a:t>
                      </a:r>
                      <a:endParaRPr lang="it-IT" sz="1800" b="1" kern="1200" dirty="0">
                        <a:solidFill>
                          <a:srgbClr val="0070C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hMerge="1">
                  <a:txBody>
                    <a:bodyPr/>
                    <a:lstStyle/>
                    <a:p>
                      <a:pPr marL="0" algn="l" defTabSz="914400" rtl="0" eaLnBrk="1" latinLnBrk="0" hangingPunct="1"/>
                      <a:endParaRPr lang="it-IT" sz="1800" b="1"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r>
              <a:tr h="2827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200" kern="1200" dirty="0" smtClean="0">
                          <a:solidFill>
                            <a:srgbClr val="0070C0"/>
                          </a:solidFill>
                          <a:effectLst/>
                          <a:latin typeface="+mn-lt"/>
                          <a:ea typeface="+mn-ea"/>
                          <a:cs typeface="+mn-cs"/>
                        </a:rPr>
                        <a:t>Acque meteoriche e scarichi di fognature privati residenziali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200" kern="1200" dirty="0" smtClean="0">
                          <a:solidFill>
                            <a:srgbClr val="0070C0"/>
                          </a:solidFill>
                          <a:effectLst/>
                          <a:latin typeface="+mn-lt"/>
                          <a:ea typeface="+mn-ea"/>
                          <a:cs typeface="+mn-cs"/>
                        </a:rPr>
                        <a:t>€ 75,68</a:t>
                      </a:r>
                      <a:endParaRPr lang="it-IT" sz="12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3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S.2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Tutti gli altri scarichi: acque fognarie, acque meteoriche non residenziali, acque fognarie provenienti da depuratori e scarichi da attività agricola, industriale, commerciale, ecc.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 </a:t>
                      </a:r>
                      <a:r>
                        <a:rPr lang="it-IT" sz="1200" dirty="0">
                          <a:solidFill>
                            <a:srgbClr val="0070C0"/>
                          </a:solidFill>
                          <a:effectLst/>
                          <a:latin typeface="+mn-lt"/>
                          <a:ea typeface="Times New Roman" panose="02020603050405020304" pitchFamily="18" charset="0"/>
                          <a:cs typeface="Times New Roman" panose="02020603050405020304" pitchFamily="18" charset="0"/>
                        </a:rPr>
                        <a:t>per ogni 15 cm</a:t>
                      </a:r>
                    </a:p>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di diametro o multipli</a:t>
                      </a:r>
                    </a:p>
                    <a:p>
                      <a:pPr algn="ctr">
                        <a:lnSpc>
                          <a:spcPct val="115000"/>
                        </a:lnSpc>
                        <a:spcAft>
                          <a:spcPts val="0"/>
                        </a:spcAft>
                        <a:tabLst>
                          <a:tab pos="215582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minimo       € 151,35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tabLst>
                          <a:tab pos="2155825" algn="r"/>
                        </a:tabLs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massimo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€ 1.513,50</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rgbClr val="0070C0"/>
                          </a:solidFill>
                        </a:rPr>
                        <a:t>S.3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Scaricatori di troppo pieno delle reti fognarie urbane.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454,05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gridSpan="3">
                  <a:txBody>
                    <a:bodyPr/>
                    <a:lstStyle/>
                    <a:p>
                      <a:pPr marL="0" algn="l" defTabSz="914400" rtl="0" eaLnBrk="1" latinLnBrk="0" hangingPunct="1"/>
                      <a:r>
                        <a:rPr lang="it-IT" sz="1800" b="1" kern="1200" dirty="0" smtClean="0">
                          <a:solidFill>
                            <a:srgbClr val="0070C0"/>
                          </a:solidFill>
                          <a:latin typeface="+mn-lt"/>
                          <a:ea typeface="+mn-ea"/>
                          <a:cs typeface="+mn-cs"/>
                        </a:rPr>
                        <a:t>GRUPPO T  - Transiti arginali, rampe di collegamento e guadi</a:t>
                      </a:r>
                      <a:endParaRPr lang="it-IT" sz="1800" b="1"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a:p>
                  </a:txBody>
                  <a:tcPr/>
                </a:tc>
              </a:tr>
              <a:tr h="285406">
                <a:tc>
                  <a:txBody>
                    <a:bodyPr/>
                    <a:lstStyle/>
                    <a:p>
                      <a:pPr algn="ctr"/>
                      <a:r>
                        <a:rPr lang="it-IT" sz="1400" kern="1200" dirty="0" smtClean="0">
                          <a:solidFill>
                            <a:srgbClr val="0070C0"/>
                          </a:solidFill>
                          <a:effectLst/>
                          <a:latin typeface="+mn-lt"/>
                          <a:ea typeface="+mn-ea"/>
                          <a:cs typeface="+mn-cs"/>
                        </a:rPr>
                        <a:t>T.1</a:t>
                      </a:r>
                      <a:endParaRPr lang="it-IT" sz="14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Guadi, rampe di collegamento agli argini e singole autorizzazioni di transito.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75,68</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algn="ctr">
                        <a:lnSpc>
                          <a:spcPct val="115000"/>
                        </a:lnSpc>
                        <a:spcAft>
                          <a:spcPts val="0"/>
                        </a:spcAft>
                      </a:pPr>
                      <a:r>
                        <a:rPr lang="it-IT" sz="1400" dirty="0" smtClean="0">
                          <a:solidFill>
                            <a:srgbClr val="0070C0"/>
                          </a:solidFill>
                          <a:effectLst/>
                          <a:latin typeface="+mn-lt"/>
                          <a:ea typeface="Times New Roman" panose="02020603050405020304" pitchFamily="18" charset="0"/>
                          <a:cs typeface="Times New Roman" panose="02020603050405020304" pitchFamily="18" charset="0"/>
                        </a:rPr>
                        <a:t>T.2</a:t>
                      </a:r>
                      <a:endParaRPr lang="it-IT" sz="1400" dirty="0">
                        <a:solidFill>
                          <a:srgbClr val="0070C0"/>
                        </a:solidFill>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Uso viabilistico (solo enti pubblici).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151,35per </a:t>
                      </a:r>
                      <a:r>
                        <a:rPr lang="it-IT" sz="1200" dirty="0">
                          <a:solidFill>
                            <a:srgbClr val="0070C0"/>
                          </a:solidFill>
                          <a:effectLst/>
                          <a:latin typeface="+mn-lt"/>
                          <a:ea typeface="Times New Roman" panose="02020603050405020304" pitchFamily="18" charset="0"/>
                          <a:cs typeface="Times New Roman" panose="02020603050405020304" pitchFamily="18" charset="0"/>
                        </a:rPr>
                        <a:t>chilometro</a:t>
                      </a:r>
                    </a:p>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Importo minimo € </a:t>
                      </a:r>
                      <a:r>
                        <a:rPr lang="it-IT" sz="1200" dirty="0" smtClean="0">
                          <a:solidFill>
                            <a:srgbClr val="0070C0"/>
                          </a:solidFill>
                          <a:effectLst/>
                          <a:latin typeface="+mn-lt"/>
                          <a:ea typeface="Times New Roman" panose="02020603050405020304" pitchFamily="18" charset="0"/>
                          <a:cs typeface="Times New Roman" panose="02020603050405020304" pitchFamily="18" charset="0"/>
                        </a:rPr>
                        <a:t>151,35</a:t>
                      </a:r>
                      <a:endParaRPr lang="it-IT" sz="1200" dirty="0">
                        <a:solidFill>
                          <a:srgbClr val="0070C0"/>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406">
                <a:tc>
                  <a:txBody>
                    <a:bodyPr/>
                    <a:lstStyle/>
                    <a:p>
                      <a:pPr algn="ctr">
                        <a:lnSpc>
                          <a:spcPct val="115000"/>
                        </a:lnSpc>
                        <a:spcAft>
                          <a:spcPts val="0"/>
                        </a:spcAft>
                      </a:pPr>
                      <a:r>
                        <a:rPr lang="it-IT" sz="1400" dirty="0" smtClean="0">
                          <a:solidFill>
                            <a:srgbClr val="0070C0"/>
                          </a:solidFill>
                          <a:effectLst/>
                          <a:latin typeface="+mn-lt"/>
                          <a:ea typeface="Times New Roman" panose="02020603050405020304" pitchFamily="18" charset="0"/>
                          <a:cs typeface="Times New Roman" panose="02020603050405020304" pitchFamily="18" charset="0"/>
                        </a:rPr>
                        <a:t>T.3</a:t>
                      </a:r>
                      <a:endParaRPr lang="it-IT" sz="1400" dirty="0">
                        <a:solidFill>
                          <a:srgbClr val="0070C0"/>
                        </a:solidFill>
                        <a:effectLst/>
                        <a:latin typeface="+mn-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Transito per fruizione turistica (solo per enti pubblici)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it-IT" sz="1200" dirty="0">
                          <a:solidFill>
                            <a:srgbClr val="0070C0"/>
                          </a:solidFill>
                          <a:effectLst/>
                          <a:latin typeface="+mn-lt"/>
                          <a:ea typeface="Times New Roman" panose="02020603050405020304" pitchFamily="18" charset="0"/>
                          <a:cs typeface="Times New Roman" panose="02020603050405020304" pitchFamily="18" charset="0"/>
                        </a:rPr>
                        <a:t>Gratuito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53664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TotalTime>
  <Words>3088</Words>
  <Application>Microsoft Office PowerPoint</Application>
  <PresentationFormat>Presentazione su schermo (4:3)</PresentationFormat>
  <Paragraphs>250</Paragraphs>
  <Slides>18</Slides>
  <Notes>11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18</vt:i4>
      </vt:variant>
    </vt:vector>
  </HeadingPairs>
  <TitlesOfParts>
    <vt:vector size="26" baseType="lpstr">
      <vt:lpstr>Arial</vt:lpstr>
      <vt:lpstr>Calibri</vt:lpstr>
      <vt:lpstr>Helvetica</vt:lpstr>
      <vt:lpstr>Tahoma</vt:lpstr>
      <vt:lpstr>Times New Roman</vt:lpstr>
      <vt:lpstr>TradeGothic-Light</vt:lpstr>
      <vt:lpstr>2_Office Theme</vt:lpstr>
      <vt:lpstr>4_Office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novità introdotte dalla legge regionale 15 marzo 2016, n. 4 in materia di Polizia idraulica </vt:lpstr>
      <vt:lpstr>Art. 5 (Gestione coordinata del reticolo idrico. Modifiche all’art. 3 della l.r. 1/2000)</vt:lpstr>
      <vt:lpstr>Capo III - Polizia idraulica</vt:lpstr>
      <vt:lpstr>Art. 10 (Interventi di nuova costruzione nella prossimità dei corsi d’acqua)</vt:lpstr>
      <vt:lpstr>Art. 11</vt:lpstr>
      <vt:lpstr>Art. 13 (Promozione della regolarizzazione di opere e occupazioni senza titolo concessorio in aree del demanio idrico fluviale)</vt:lpstr>
      <vt:lpstr>Presentazione standard di PowerPoint</vt:lpstr>
    </vt:vector>
  </TitlesOfParts>
  <Company>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dc:creator>
  <cp:lastModifiedBy>Gregorio Mannucci</cp:lastModifiedBy>
  <cp:revision>144</cp:revision>
  <dcterms:created xsi:type="dcterms:W3CDTF">2015-10-29T09:08:29Z</dcterms:created>
  <dcterms:modified xsi:type="dcterms:W3CDTF">2017-11-28T07:38:50Z</dcterms:modified>
</cp:coreProperties>
</file>