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84" r:id="rId2"/>
    <p:sldId id="376" r:id="rId3"/>
    <p:sldId id="369" r:id="rId4"/>
    <p:sldId id="368" r:id="rId5"/>
    <p:sldId id="370" r:id="rId6"/>
    <p:sldId id="373" r:id="rId7"/>
    <p:sldId id="374" r:id="rId8"/>
    <p:sldId id="372" r:id="rId9"/>
    <p:sldId id="256" r:id="rId10"/>
    <p:sldId id="339" r:id="rId11"/>
    <p:sldId id="263" r:id="rId12"/>
    <p:sldId id="259" r:id="rId13"/>
    <p:sldId id="262" r:id="rId14"/>
    <p:sldId id="270" r:id="rId15"/>
    <p:sldId id="359" r:id="rId16"/>
    <p:sldId id="355" r:id="rId17"/>
    <p:sldId id="351" r:id="rId18"/>
    <p:sldId id="354" r:id="rId19"/>
    <p:sldId id="352" r:id="rId20"/>
    <p:sldId id="353" r:id="rId21"/>
    <p:sldId id="356" r:id="rId22"/>
    <p:sldId id="357" r:id="rId23"/>
    <p:sldId id="341" r:id="rId24"/>
    <p:sldId id="344" r:id="rId25"/>
    <p:sldId id="343" r:id="rId26"/>
    <p:sldId id="345" r:id="rId27"/>
    <p:sldId id="347" r:id="rId28"/>
    <p:sldId id="349" r:id="rId29"/>
    <p:sldId id="350" r:id="rId30"/>
    <p:sldId id="360" r:id="rId31"/>
    <p:sldId id="362" r:id="rId32"/>
    <p:sldId id="367" r:id="rId33"/>
    <p:sldId id="363" r:id="rId34"/>
    <p:sldId id="364" r:id="rId35"/>
    <p:sldId id="365" r:id="rId36"/>
    <p:sldId id="366" r:id="rId37"/>
    <p:sldId id="361" r:id="rId38"/>
    <p:sldId id="358" r:id="rId39"/>
    <p:sldId id="382" r:id="rId40"/>
    <p:sldId id="383" r:id="rId41"/>
    <p:sldId id="371" r:id="rId42"/>
    <p:sldId id="398" r:id="rId43"/>
  </p:sldIdLst>
  <p:sldSz cx="9144000" cy="6858000" type="screen4x3"/>
  <p:notesSz cx="6669088" cy="988536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CC00"/>
    <a:srgbClr val="99CC00"/>
    <a:srgbClr val="DDDDDD"/>
    <a:srgbClr val="339966"/>
    <a:srgbClr val="0000FF"/>
    <a:srgbClr val="0066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76" autoAdjust="0"/>
  </p:normalViewPr>
  <p:slideViewPr>
    <p:cSldViewPr>
      <p:cViewPr varScale="1">
        <p:scale>
          <a:sx n="68" d="100"/>
          <a:sy n="68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E1E52-AB51-4313-A7BE-13B84DBB635B}" type="datetimeFigureOut">
              <a:rPr lang="it-IT" smtClean="0"/>
              <a:t>23/01/2006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900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778250" y="93900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4A3D4-E6DD-4EF5-A8D7-A6EFE0340AE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3600" y="741363"/>
            <a:ext cx="4941888" cy="3706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95825"/>
            <a:ext cx="5335588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0063"/>
            <a:ext cx="28892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2344030-8EC8-4582-BB51-C792A26E577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8A9FD0-FAA6-4A3C-8793-0EB117E4A35B}" type="slidenum">
              <a:rPr lang="it-IT" smtClean="0"/>
              <a:pPr>
                <a:defRPr/>
              </a:pPr>
              <a:t>1</a:t>
            </a:fld>
            <a:endParaRPr lang="it-IT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4632EE-D13D-410F-94E1-510250D4D22F}" type="slidenum">
              <a:rPr lang="it-IT" smtClean="0"/>
              <a:pPr>
                <a:defRPr/>
              </a:pPr>
              <a:t>10</a:t>
            </a:fld>
            <a:endParaRPr lang="it-IT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80917A-011F-4D85-AD38-3F3FE147D912}" type="slidenum">
              <a:rPr lang="it-IT" smtClean="0"/>
              <a:pPr>
                <a:defRPr/>
              </a:pPr>
              <a:t>11</a:t>
            </a:fld>
            <a:endParaRPr lang="it-IT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A357F0-827E-4BF4-86DE-51F596FE8CEF}" type="slidenum">
              <a:rPr lang="it-IT" smtClean="0"/>
              <a:pPr>
                <a:defRPr/>
              </a:pPr>
              <a:t>12</a:t>
            </a:fld>
            <a:endParaRPr lang="it-IT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5A3210-43B1-466A-8DC8-17852446EE30}" type="slidenum">
              <a:rPr lang="it-IT" smtClean="0"/>
              <a:pPr>
                <a:defRPr/>
              </a:pPr>
              <a:t>13</a:t>
            </a:fld>
            <a:endParaRPr lang="it-IT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61575F-0227-4B13-AB5D-5393DF3FAF87}" type="slidenum">
              <a:rPr lang="it-IT" smtClean="0"/>
              <a:pPr>
                <a:defRPr/>
              </a:pPr>
              <a:t>14</a:t>
            </a:fld>
            <a:endParaRPr lang="it-IT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631C14-8306-4E50-9075-8151C6F07656}" type="slidenum">
              <a:rPr lang="it-IT" smtClean="0"/>
              <a:pPr>
                <a:defRPr/>
              </a:pPr>
              <a:t>15</a:t>
            </a:fld>
            <a:endParaRPr lang="it-IT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0C68213-7B5A-4D1E-95CB-583D5D15C6A5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24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2230C8D-97D5-482E-B891-1722F23A57EA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25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40241E5-1E31-4863-B067-BF23CFA1FBAA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26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D4C1A9C-ECBE-4611-96AF-C72C53F6E459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27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58DC03-DCAC-4C20-9F3D-CB9759CAC53A}" type="slidenum">
              <a:rPr lang="it-IT" smtClean="0"/>
              <a:pPr>
                <a:defRPr/>
              </a:pPr>
              <a:t>2</a:t>
            </a:fld>
            <a:endParaRPr lang="it-IT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F5DEC36-B585-49A2-B0EB-41D114A108A4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28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B2B060D-15E7-43F5-801C-59C285B2F15E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29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A146490-18C5-4671-BC7D-E038ECB15155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30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277DD85E-0BC0-4926-A356-8B84A4F14A15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31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A58E39B-8B8A-4071-8BE8-C581D21D96A4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32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BFFD594-DC17-49F9-BF4D-5BE919F3EC42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33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7DEF650-B90E-40D4-8195-9F8FF568B62F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34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E18ADEA-9FA4-4B0C-B178-4180E9FE5187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35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52D923A-89F1-4DFC-8BD1-29864F355B6C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36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778250" y="9390063"/>
            <a:ext cx="2889250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87C9FBC-D3F5-49DB-8C5E-2B503E66CFF4}" type="slidenum">
              <a:rPr lang="it-IT" sz="1200">
                <a:latin typeface="Arial" charset="0"/>
                <a:cs typeface="+mn-cs"/>
              </a:rPr>
              <a:pPr algn="r">
                <a:defRPr/>
              </a:pPr>
              <a:t>37</a:t>
            </a:fld>
            <a:endParaRPr lang="it-IT" sz="1200">
              <a:latin typeface="Arial" charset="0"/>
              <a:cs typeface="+mn-cs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58DC03-DCAC-4C20-9F3D-CB9759CAC53A}" type="slidenum">
              <a:rPr lang="it-IT" smtClean="0"/>
              <a:pPr>
                <a:defRPr/>
              </a:pPr>
              <a:t>3</a:t>
            </a:fld>
            <a:endParaRPr lang="it-IT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65188" y="741363"/>
            <a:ext cx="4940300" cy="37068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>
          <a:xfrm>
            <a:off x="668102" y="4695049"/>
            <a:ext cx="5332884" cy="4448184"/>
          </a:xfrm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58DC03-DCAC-4C20-9F3D-CB9759CAC53A}" type="slidenum">
              <a:rPr lang="it-IT" smtClean="0"/>
              <a:pPr>
                <a:defRPr/>
              </a:pPr>
              <a:t>4</a:t>
            </a:fld>
            <a:endParaRPr lang="it-IT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58DC03-DCAC-4C20-9F3D-CB9759CAC53A}" type="slidenum">
              <a:rPr lang="it-IT" smtClean="0"/>
              <a:pPr>
                <a:defRPr/>
              </a:pPr>
              <a:t>5</a:t>
            </a:fld>
            <a:endParaRPr lang="it-IT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58DC03-DCAC-4C20-9F3D-CB9759CAC53A}" type="slidenum">
              <a:rPr lang="it-IT" smtClean="0"/>
              <a:pPr>
                <a:defRPr/>
              </a:pPr>
              <a:t>6</a:t>
            </a:fld>
            <a:endParaRPr lang="it-IT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58DC03-DCAC-4C20-9F3D-CB9759CAC53A}" type="slidenum">
              <a:rPr lang="it-IT" smtClean="0"/>
              <a:pPr>
                <a:defRPr/>
              </a:pPr>
              <a:t>7</a:t>
            </a:fld>
            <a:endParaRPr lang="it-IT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58DC03-DCAC-4C20-9F3D-CB9759CAC53A}" type="slidenum">
              <a:rPr lang="it-IT" smtClean="0"/>
              <a:pPr>
                <a:defRPr/>
              </a:pPr>
              <a:t>8</a:t>
            </a:fld>
            <a:endParaRPr lang="it-IT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58DC03-DCAC-4C20-9F3D-CB9759CAC53A}" type="slidenum">
              <a:rPr lang="it-IT" smtClean="0"/>
              <a:pPr>
                <a:defRPr/>
              </a:pPr>
              <a:t>9</a:t>
            </a:fld>
            <a:endParaRPr lang="it-IT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23"/>
          <p:cNvSpPr>
            <a:spLocks noChangeArrowheads="1"/>
          </p:cNvSpPr>
          <p:nvPr userDrawn="1"/>
        </p:nvSpPr>
        <p:spPr bwMode="auto">
          <a:xfrm>
            <a:off x="2640013" y="17463"/>
            <a:ext cx="6503987" cy="10080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99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defRPr/>
            </a:pPr>
            <a:endParaRPr lang="it-IT">
              <a:latin typeface="Calibri" pitchFamily="34" charset="0"/>
              <a:cs typeface="+mn-cs"/>
            </a:endParaRPr>
          </a:p>
        </p:txBody>
      </p:sp>
      <p:pic>
        <p:nvPicPr>
          <p:cNvPr id="5123" name="Picture 29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4925" y="17463"/>
            <a:ext cx="19431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23"/>
          <p:cNvSpPr>
            <a:spLocks noChangeArrowheads="1"/>
          </p:cNvSpPr>
          <p:nvPr userDrawn="1"/>
        </p:nvSpPr>
        <p:spPr bwMode="auto">
          <a:xfrm rot="10800000">
            <a:off x="0" y="6711950"/>
            <a:ext cx="9129713" cy="1460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99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rot="10800000" wrap="none" lIns="0" tIns="0" rIns="0" bIns="0" anchor="ctr"/>
          <a:lstStyle/>
          <a:p>
            <a:pPr>
              <a:defRPr/>
            </a:pPr>
            <a:endParaRPr lang="it-IT">
              <a:latin typeface="Calibri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4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3.jpeg"/><Relationship Id="rId4" Type="http://schemas.openxmlformats.org/officeDocument/2006/relationships/image" Target="../media/image1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google.it/imgres?imgurl=http://www.marsala.it/ed_images/Image/ambiente/mani_pannelli_grande.gif&amp;imgrefurl=http://a.marsala.it/cronaca/13088-a-marsala-convegno-sul-risparmio-energetico-nelledilizia-e-la-casa-passiva.html&amp;usg=__nJuue7H-P8kjaqLre5eugW0dgQw=&amp;h=282&amp;w=280&amp;sz=35&amp;hl=it&amp;start=186&amp;itbs=1&amp;tbnid=69aVUERcy4PwWM:&amp;tbnh=114&amp;tbnw=113&amp;prev=/images?q=mani+casa&amp;start=180&amp;hl=it&amp;sa=N&amp;gbv=2&amp;ndsp=20&amp;tbs=isch: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hyperlink" Target="http://www.giftland.eu/img_art/12452_Umidificatore_Casetta.jpg" TargetMode="Externa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Foglio_di_lavoro_di_Microsoft_Office_Excel_97-20031.xls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Foglio_di_lavoro_di_Microsoft_Office_Excel_97-20032.xls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-180528" y="1484313"/>
            <a:ext cx="9468544" cy="496887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FontTx/>
              <a:buNone/>
              <a:defRPr/>
            </a:pPr>
            <a:r>
              <a:rPr lang="it-IT" sz="40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Sostenibilità dell’assistenza a domicilio: ruolo del </a:t>
            </a:r>
            <a:r>
              <a:rPr lang="it-IT" sz="4000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caregiving</a:t>
            </a:r>
            <a:r>
              <a:rPr lang="it-IT" sz="40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familiare </a:t>
            </a:r>
          </a:p>
          <a:p>
            <a:pPr algn="ctr">
              <a:buFontTx/>
              <a:buNone/>
              <a:defRPr/>
            </a:pPr>
            <a:r>
              <a:rPr lang="it-IT" sz="24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Brescia,  7 novembre 2011</a:t>
            </a:r>
          </a:p>
          <a:p>
            <a:pPr algn="ctr">
              <a:buFontTx/>
              <a:buNone/>
              <a:defRPr/>
            </a:pPr>
            <a:endParaRPr lang="it-IT" sz="36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endParaRPr lang="it-IT" sz="36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r>
              <a:rPr lang="it-IT" sz="36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 scenario dell’assistenza a domicilio</a:t>
            </a:r>
            <a:endParaRPr lang="it-IT" sz="24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r>
              <a:rPr lang="it-IT" sz="24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Giorgio </a:t>
            </a:r>
            <a:r>
              <a:rPr lang="it-IT" sz="2400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Scivoletto</a:t>
            </a:r>
            <a:r>
              <a:rPr lang="it-IT" sz="24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buFontTx/>
              <a:buNone/>
              <a:defRPr/>
            </a:pPr>
            <a:r>
              <a:rPr lang="it-IT" sz="24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Direttore Generale ASL Milano 1</a:t>
            </a:r>
            <a:endParaRPr lang="it-IT" sz="2400" dirty="0" smtClean="0"/>
          </a:p>
          <a:p>
            <a:pPr algn="ctr" eaLnBrk="1" hangingPunct="1">
              <a:buFontTx/>
              <a:buNone/>
              <a:defRPr/>
            </a:pPr>
            <a:endParaRPr lang="it-IT" sz="2800" dirty="0" smtClean="0"/>
          </a:p>
          <a:p>
            <a:pPr algn="ctr" eaLnBrk="1" hangingPunct="1">
              <a:buFontTx/>
              <a:buNone/>
              <a:defRPr/>
            </a:pPr>
            <a:endParaRPr lang="it-IT" dirty="0" smtClean="0"/>
          </a:p>
          <a:p>
            <a:pPr algn="ctr" eaLnBrk="1" hangingPunct="1">
              <a:buFontTx/>
              <a:buNone/>
              <a:defRPr/>
            </a:pPr>
            <a:endParaRPr lang="it-IT" sz="2400" dirty="0" smtClean="0"/>
          </a:p>
          <a:p>
            <a:pPr algn="ctr" eaLnBrk="1" hangingPunct="1">
              <a:buFontTx/>
              <a:buNone/>
              <a:defRPr/>
            </a:pPr>
            <a:endParaRPr lang="it-IT" sz="2400" dirty="0" smtClean="0"/>
          </a:p>
          <a:p>
            <a:pPr algn="ctr" eaLnBrk="1" hangingPunct="1">
              <a:buFontTx/>
              <a:buNone/>
              <a:defRPr/>
            </a:pPr>
            <a:endParaRPr lang="it-IT" sz="2000" i="1" dirty="0" smtClean="0"/>
          </a:p>
          <a:p>
            <a:pPr algn="ctr" eaLnBrk="1" hangingPunct="1">
              <a:buFontTx/>
              <a:buNone/>
              <a:defRPr/>
            </a:pPr>
            <a:endParaRPr lang="it-IT" sz="2000" i="1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23850" y="1196975"/>
            <a:ext cx="8496300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CENTRALITA’</a:t>
            </a:r>
          </a:p>
          <a:p>
            <a:pPr>
              <a:defRPr/>
            </a:pPr>
            <a:endParaRPr lang="it-IT" sz="16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it-IT" sz="28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del territorio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nella valutazione, nell’assistenza della non autosufficienza e delle patologie cronico degenerative globalmente intese,</a:t>
            </a:r>
          </a:p>
          <a:p>
            <a:pPr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endParaRPr lang="it-IT" sz="16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it-IT" sz="28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della persona e della famiglia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secondo cui declinare la qualità dell’assistenza erogata;</a:t>
            </a:r>
          </a:p>
          <a:p>
            <a:pPr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it-IT" sz="28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dell’accoglienza e dell’ascolto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per intercettare e “agganciare” anche le situazioni più fragili che si nascondono dietro bisogni a volte non espressi.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979613" y="3333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Vision</a:t>
            </a:r>
            <a:r>
              <a:rPr lang="it-IT" dirty="0">
                <a:latin typeface="Arial" charset="0"/>
                <a:cs typeface="+mn-cs"/>
              </a:rPr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79512" y="1638077"/>
            <a:ext cx="8424862" cy="416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it-IT" sz="800" dirty="0">
              <a:latin typeface="Arial Rounded MT Bold" pitchFamily="34" charset="0"/>
              <a:cs typeface="+mn-cs"/>
            </a:endParaRPr>
          </a:p>
          <a:p>
            <a:pPr marL="342900" indent="-342900" algn="just" eaLnBrk="0" hangingPunct="0">
              <a:spcBef>
                <a:spcPct val="20000"/>
              </a:spcBef>
              <a:defRPr/>
            </a:pP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	Erogazione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prestazioni socio sanitarie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che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coinvolgono e integrano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l’area medica, infermieristica, riabilitativa, di aiuto infermieristico/assistenza tutelare, volta a garantire la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continuità degli interventi ospedalieri specialistici e territoriali, socio sanitari e sociali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alla prevenzione/limitazione del declino funzionale, al miglioramento della qualità della vita quotidiana.</a:t>
            </a:r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457200" y="274638"/>
            <a:ext cx="8507413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Mission</a:t>
            </a: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50825" y="1196975"/>
            <a:ext cx="8713788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 1 / Sviluppo di modelli di assistenza integrata a domicilio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di consolidamento e potenziamento dei livelli di erogazione delle attività attraverso una qualificazione degli interventi in termini di: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qualità delle prestazioni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(formazione del personale che opera a domicilio con particolare riguardo alla gestione dei pazienti complessi);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quantità delle prestazioni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potenzialmente erogabili </a:t>
            </a:r>
            <a:r>
              <a:rPr lang="it-IT" sz="2800" u="sng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per livelli di complessità dei bisogni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(fornire tutti gli interventi necessari a supporto della presa in carico globale per tutto il tempo necessario).</a:t>
            </a:r>
          </a:p>
          <a:p>
            <a:pPr algn="just"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</a:p>
          <a:p>
            <a:pPr algn="just"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457200" y="274638"/>
            <a:ext cx="8507413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Azioni di sistema/Sviluppo - 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"/>
          <p:cNvSpPr txBox="1">
            <a:spLocks noChangeArrowheads="1"/>
          </p:cNvSpPr>
          <p:nvPr/>
        </p:nvSpPr>
        <p:spPr bwMode="auto">
          <a:xfrm>
            <a:off x="323850" y="1268413"/>
            <a:ext cx="8459788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  <a:p>
            <a:pPr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A 2 / Sviluppo e qualificazione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nel settore dell’assistenza alle persone in fase di </a:t>
            </a:r>
            <a:r>
              <a:rPr lang="it-IT" sz="28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terminalità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 oncologica e non oncologica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.</a:t>
            </a:r>
          </a:p>
          <a:p>
            <a:pPr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  <a:p>
            <a:pPr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A 3 / Sviluppo e qualificazione della presa in carico dei bisogni complessi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(Stati vegetativi e di minima coscienza, SLA e malattie del motoneurone, malattie neurologiche degenerative, in particolare le demenze).</a:t>
            </a:r>
          </a:p>
          <a:p>
            <a:pPr algn="just">
              <a:defRPr/>
            </a:pPr>
            <a:endParaRPr lang="it-IT" sz="3200" dirty="0">
              <a:latin typeface="Arial Rounded MT Bold" pitchFamily="34" charset="0"/>
              <a:cs typeface="+mn-cs"/>
            </a:endParaRPr>
          </a:p>
        </p:txBody>
      </p:sp>
      <p:sp>
        <p:nvSpPr>
          <p:cNvPr id="5" name="Rectangle 2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507413" cy="706437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Azioni di </a:t>
            </a:r>
            <a:r>
              <a:rPr lang="it-IT" sz="36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sistema/Sviluppo - A</a:t>
            </a: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250825" y="1557338"/>
            <a:ext cx="8713788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B 1 / Interventi ad intensità assistenziale post acuta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, anche di tipo riabilitativo, al fine di facilitare le dimissioni ospedaliere precoci e limitare il ricorso ai ricoveri impropri in particolare di pazienti anziani non autosufficienti, disabili adulti e minori.  </a:t>
            </a:r>
          </a:p>
          <a:p>
            <a:pPr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  <a:p>
            <a:pPr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B 2 /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Miglioramento della qualità attraverso una più forte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sinergia con interventi e servizi socio sanitari e sociali territoriali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, erogati dai Comuni o dal Terzo Settore.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457200" y="274638"/>
            <a:ext cx="8507413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Azioni di sistema/Qualità – B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250825" y="1557338"/>
            <a:ext cx="8713788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  <a:p>
            <a:pPr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  <a:p>
            <a:pPr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 </a:t>
            </a:r>
          </a:p>
          <a:p>
            <a:pPr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  <a:p>
            <a:pPr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457200" y="274638"/>
            <a:ext cx="8507413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Quadro regionale di riferimento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50825" y="1628775"/>
          <a:ext cx="8712970" cy="4614585"/>
        </p:xfrm>
        <a:graphic>
          <a:graphicData uri="http://schemas.openxmlformats.org/drawingml/2006/table">
            <a:tbl>
              <a:tblPr/>
              <a:tblGrid>
                <a:gridCol w="871297"/>
                <a:gridCol w="871297"/>
                <a:gridCol w="871297"/>
                <a:gridCol w="871297"/>
                <a:gridCol w="871297"/>
                <a:gridCol w="871297"/>
                <a:gridCol w="871297"/>
                <a:gridCol w="871297"/>
                <a:gridCol w="871297"/>
                <a:gridCol w="871297"/>
              </a:tblGrid>
              <a:tr h="1372389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it-IT" sz="3200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Regione Lombardia</a:t>
                      </a:r>
                    </a:p>
                    <a:p>
                      <a:pPr algn="ctr" fontAlgn="b"/>
                      <a:r>
                        <a:rPr lang="it-IT" sz="3200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Persone assistite</a:t>
                      </a:r>
                      <a:r>
                        <a:rPr lang="it-IT" sz="3200" kern="1200" baseline="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 in </a:t>
                      </a:r>
                      <a:r>
                        <a:rPr lang="it-IT" sz="3200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ADI/voucher </a:t>
                      </a:r>
                      <a:r>
                        <a:rPr lang="it-IT" sz="3200" kern="1200" dirty="0" err="1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sociosan</a:t>
                      </a:r>
                      <a:r>
                        <a:rPr lang="it-IT" sz="3200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 fontAlgn="b"/>
                      <a:r>
                        <a:rPr lang="it-IT" sz="2400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SERIE </a:t>
                      </a:r>
                      <a:r>
                        <a:rPr lang="it-IT" sz="24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STORICA </a:t>
                      </a:r>
                      <a:r>
                        <a:rPr lang="it-IT" sz="2400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2005-2008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Fonte Bilancio Sociale DG Famiglia 2008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13908"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latin typeface="Arial"/>
                          <a:cs typeface="FuturaStd-Heavy"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ADI tradizionale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ESTEM PORANEA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VOUCHER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VOUCHER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VOUCHER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Totale VOUCHER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CREDIT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Cure palliative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Totale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51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1° Profilo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2° Profilo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0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3° Profilo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3717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2005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8.018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46.675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9.209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4.366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5.083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18.658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15.779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4.558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93.688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17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2006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7.340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49.596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8.135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4.042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5.117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17.294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18.547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5.308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98.085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17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2007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7.778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49.170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8.347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4.116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4.673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17.136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20.918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5.495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100.497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17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2008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7.045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52.936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10.465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3.905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4.703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19.073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20.776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5.296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it-IT" sz="1600" b="1" kern="1200" dirty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+mn-cs"/>
                        </a:rPr>
                        <a:t>105.126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188913"/>
            <a:ext cx="7056438" cy="9366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it-IT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 /Sviluppo di modelli </a:t>
            </a:r>
            <a:br>
              <a:rPr lang="it-IT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 assistenza integrata a domicilio - I</a:t>
            </a:r>
            <a:r>
              <a:rPr lang="it-IT" sz="24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/>
            </a:r>
            <a:br>
              <a:rPr lang="it-IT" sz="2400" dirty="0" smtClean="0"/>
            </a:br>
            <a:endParaRPr lang="it-IT" sz="2000" kern="12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n-ea"/>
              <a:cs typeface="+mn-cs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268413"/>
            <a:ext cx="8713788" cy="540067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it-IT" sz="2800" b="1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CONDIZIONI PER LE CURE AL DOMICILIO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 autosufficienza, disabilità, fragilità, patologie che possono essere trattate a domicilio; 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 </a:t>
            </a:r>
            <a:r>
              <a:rPr lang="it-IT" sz="2800" kern="1200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deambulabilità</a:t>
            </a: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o grave difficoltà   che impediscono l’accesso diretto ai servizi ambulatoriali;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consenso alle cure;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presenza di supporto familiare o informale;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alloggio idoneo;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richiesta del MMG/</a:t>
            </a:r>
            <a:r>
              <a:rPr lang="it-IT" sz="2800" kern="1200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PdF</a:t>
            </a: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e partecipazione attiva al piano di cura.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it-IT" sz="2000" kern="12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Il criterio di eleggibilità del paziente alle cure domiciliari deve essere individuato essenzialmente dal MMG/</a:t>
            </a:r>
            <a:r>
              <a:rPr lang="it-IT" sz="2800" kern="1200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PdF</a:t>
            </a: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che certifica la necessità degli interventi a domicilio.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71775" y="188913"/>
            <a:ext cx="6192838" cy="84931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it-IT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A/Sviluppo di modelli </a:t>
            </a:r>
            <a:br>
              <a:rPr lang="it-IT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 assistenza integrata a domicilio - II</a:t>
            </a:r>
            <a:endParaRPr lang="it-IT" sz="2400" kern="12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n-ea"/>
              <a:cs typeface="+mn-cs"/>
            </a:endParaRP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196975"/>
            <a:ext cx="8229600" cy="532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it-IT" sz="2800" b="1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CRITERI di ELEGIBILITA’ di ACCESSO all’ADI</a:t>
            </a:r>
          </a:p>
          <a:p>
            <a:pPr algn="just">
              <a:buFontTx/>
              <a:buNone/>
              <a:defRPr/>
            </a:pPr>
            <a:r>
              <a:rPr lang="it-IT" sz="28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Pazienti fragili, non autosufficienti che non possono usufruire di prestazioni sociosanitarie fuori dal loro domicilio a causa di:</a:t>
            </a:r>
          </a:p>
          <a:p>
            <a:pPr marL="342900" lvl="1" indent="-342900" algn="just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non trasportabilità presso servizi ambulatoriali (se non con mezzi sanitari);</a:t>
            </a:r>
          </a:p>
          <a:p>
            <a:pPr marL="342900" lvl="1" indent="-342900" algn="just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eventi acuti intercorrenti che sconsigliano l’uscita dal proprio domicilio</a:t>
            </a:r>
          </a:p>
          <a:p>
            <a:pPr marL="342900" lvl="1" indent="-342900" algn="just">
              <a:buFontTx/>
              <a:buNone/>
              <a:defRPr/>
            </a:pPr>
            <a:endParaRPr lang="it-IT" sz="1400" kern="12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n-ea"/>
              <a:cs typeface="+mn-cs"/>
            </a:endParaRPr>
          </a:p>
          <a:p>
            <a:pPr marL="342900" lvl="1" indent="-342900" algn="just">
              <a:buFontTx/>
              <a:buNone/>
              <a:defRPr/>
            </a:pPr>
            <a:r>
              <a:rPr lang="it-IT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	Necessità di garantire cure migliori e durata necessaria alle persone effettivamente impossibilitate a ricevere le prestazioni fuori dal domicilio, in funzione di risorse definite.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187450" y="2205038"/>
          <a:ext cx="6624638" cy="4154487"/>
        </p:xfrm>
        <a:graphic>
          <a:graphicData uri="http://schemas.openxmlformats.org/presentationml/2006/ole">
            <p:oleObj spid="_x0000_s1026" name="Grafico" r:id="rId3" imgW="4905375" imgH="3076575" progId="Excel.Sheet.8">
              <p:embed/>
            </p:oleObj>
          </a:graphicData>
        </a:graphic>
      </p:graphicFrame>
      <p:sp>
        <p:nvSpPr>
          <p:cNvPr id="4" name="Rettangolo 3"/>
          <p:cNvSpPr/>
          <p:nvPr/>
        </p:nvSpPr>
        <p:spPr>
          <a:xfrm>
            <a:off x="2843213" y="188913"/>
            <a:ext cx="6049962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it-IT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A/Sviluppo di modelli </a:t>
            </a:r>
            <a:br>
              <a:rPr lang="it-IT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it-IT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di assistenza integrata a domicilio - III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1341438"/>
            <a:ext cx="7993063" cy="79216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it-IT" sz="20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/>
            </a:r>
            <a:br>
              <a:rPr lang="it-IT" sz="20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</a:br>
            <a:r>
              <a:rPr lang="it-IT" sz="2800" b="1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% Utenza ADI ASL Mi 1 per fasce di età - 2010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843213" y="188913"/>
            <a:ext cx="6049962" cy="77787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it-IT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A/Sviluppo di modelli </a:t>
            </a:r>
            <a:br>
              <a:rPr lang="it-IT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 assistenza integrata a domicilio - IV </a:t>
            </a:r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323850" y="1773238"/>
          <a:ext cx="8640763" cy="3024187"/>
        </p:xfrm>
        <a:graphic>
          <a:graphicData uri="http://schemas.openxmlformats.org/presentationml/2006/ole">
            <p:oleObj spid="_x0000_s2050" name="Grafico" r:id="rId3" imgW="7972425" imgH="4048125" progId="Excel.Sheet.8">
              <p:embed/>
            </p:oleObj>
          </a:graphicData>
        </a:graphic>
      </p:graphicFrame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395288" y="4868863"/>
            <a:ext cx="84963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Trend in incremento 2001/2010: risposta territoriale ai bisogni di cure extra-ospedaliere ed extra- residenziali, entro i paradigmi assistenziali della continuità assistenziale e della </a:t>
            </a:r>
            <a:r>
              <a:rPr lang="it-IT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domiciliarietà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.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827088" y="908050"/>
            <a:ext cx="7993062" cy="7921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it-IT" sz="20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  <a:p>
            <a:pPr algn="ctr" eaLnBrk="0" hangingPunct="0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Trend incrementale ADI ASL Mi 1 – 2001/2010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979613" y="3333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Premessa</a:t>
            </a:r>
            <a:r>
              <a:rPr lang="it-IT" dirty="0">
                <a:latin typeface="Arial" charset="0"/>
                <a:cs typeface="+mn-cs"/>
              </a:rPr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23528" y="1307554"/>
            <a:ext cx="81534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</a:t>
            </a:r>
            <a:r>
              <a:rPr kumimoji="0" lang="it-IT" sz="3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rincipi</a:t>
            </a:r>
            <a:r>
              <a:rPr kumimoji="0" lang="it-IT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generali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2276872"/>
            <a:ext cx="9073008" cy="32416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it-IT" sz="2300" b="1" i="0" u="none" strike="noStrike" kern="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Libertà di scelta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Diritto di accesso e uguaglianza di trattamento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Personalizzazione ed efficacia delle prestazioni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Promozione del benessere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Sostegno alla famiglia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it-IT" sz="23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1196975"/>
            <a:ext cx="7993063" cy="782638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it-IT" sz="2800" b="1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Durata delle cure al domicilio</a:t>
            </a:r>
            <a:r>
              <a:rPr lang="it-IT" sz="2800" b="1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ASL Mi 1 - 2010 </a:t>
            </a:r>
            <a:endParaRPr lang="it-IT" sz="2800" b="1" kern="12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n-ea"/>
              <a:cs typeface="+mn-cs"/>
            </a:endParaRPr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00113" y="1989138"/>
          <a:ext cx="6480175" cy="3095625"/>
        </p:xfrm>
        <a:graphic>
          <a:graphicData uri="http://schemas.openxmlformats.org/presentationml/2006/ole">
            <p:oleObj spid="_x0000_s3074" name="Grafico" r:id="rId3" imgW="5086350" imgH="3324225" progId="Excel.Sheet.8">
              <p:embed/>
            </p:oleObj>
          </a:graphicData>
        </a:graphic>
      </p:graphicFrame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323850" y="4797425"/>
            <a:ext cx="84613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% distribuzione della durata dei piani assistenziali continuativi ad ulteriore validazione dei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paradigmi assistenziali della continuità assistenziale e della </a:t>
            </a:r>
            <a:r>
              <a:rPr lang="it-IT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domiciliarietà</a:t>
            </a: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 bwMode="auto">
          <a:xfrm>
            <a:off x="2843213" y="188913"/>
            <a:ext cx="6049962" cy="7778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A/Sviluppo di modelli </a:t>
            </a:r>
            <a:b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di assistenza integrata a domicilio - V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628775"/>
            <a:ext cx="7991475" cy="5762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it-IT" sz="2800" b="1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Tipologie</a:t>
            </a:r>
            <a:r>
              <a:rPr lang="it-IT" sz="2000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 </a:t>
            </a:r>
            <a:r>
              <a:rPr lang="it-IT" sz="2800" b="1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di pazienti in ADI - </a:t>
            </a:r>
            <a:r>
              <a:rPr lang="it-IT" sz="2800" b="1" kern="12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ASL Mi 1 - 2010 </a:t>
            </a:r>
            <a:endParaRPr lang="it-IT" sz="2800" b="1" kern="12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n-ea"/>
              <a:cs typeface="+mn-cs"/>
            </a:endParaRPr>
          </a:p>
        </p:txBody>
      </p:sp>
      <p:graphicFrame>
        <p:nvGraphicFramePr>
          <p:cNvPr id="4098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187450" y="2565400"/>
          <a:ext cx="6524625" cy="3695700"/>
        </p:xfrm>
        <a:graphic>
          <a:graphicData uri="http://schemas.openxmlformats.org/presentationml/2006/ole">
            <p:oleObj spid="_x0000_s4098" name="Grafico" r:id="rId3" imgW="6457984" imgH="3657600" progId="Excel.Sheet.8">
              <p:embed/>
            </p:oleObj>
          </a:graphicData>
        </a:graphic>
      </p:graphicFrame>
      <p:sp>
        <p:nvSpPr>
          <p:cNvPr id="4" name="Rectangle 7"/>
          <p:cNvSpPr txBox="1">
            <a:spLocks noChangeArrowheads="1"/>
          </p:cNvSpPr>
          <p:nvPr/>
        </p:nvSpPr>
        <p:spPr bwMode="auto">
          <a:xfrm>
            <a:off x="2843213" y="188913"/>
            <a:ext cx="6049962" cy="7778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A/Sviluppo di modelli </a:t>
            </a:r>
            <a:b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di assistenza integrata a domicilio - </a:t>
            </a:r>
            <a:r>
              <a:rPr lang="it-IT" sz="2400" b="1" kern="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VI</a:t>
            </a:r>
            <a: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33" name="Group 93"/>
          <p:cNvGraphicFramePr>
            <a:graphicFrameLocks noGrp="1"/>
          </p:cNvGraphicFramePr>
          <p:nvPr/>
        </p:nvGraphicFramePr>
        <p:xfrm>
          <a:off x="250825" y="1073150"/>
          <a:ext cx="8568950" cy="5622820"/>
        </p:xfrm>
        <a:graphic>
          <a:graphicData uri="http://schemas.openxmlformats.org/drawingml/2006/table">
            <a:tbl>
              <a:tblPr/>
              <a:tblGrid>
                <a:gridCol w="2304255"/>
                <a:gridCol w="2232248"/>
                <a:gridCol w="1890866"/>
                <a:gridCol w="2141581"/>
              </a:tblGrid>
              <a:tr h="4979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LIVELLI </a:t>
                      </a:r>
                      <a:r>
                        <a:rPr lang="it-IT" b="1" kern="1200" dirty="0" err="1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DI</a:t>
                      </a:r>
                      <a:r>
                        <a:rPr lang="it-IT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 CURA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PROFILI DI CURA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PRESTAZIONI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UTENZA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584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8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Bassa intensità assistenziale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it-IT" sz="1800" b="1" kern="120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Prestazioni estemporanee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it-IT" sz="1400" b="1" kern="120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Infermieristiche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Qualunque tipologia di pazienti non autosufficienti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187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8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Media/alta intensità assistenziale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it-IT" sz="1800" b="1" kern="120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Piani continuativi di cura erogati tramite </a:t>
                      </a:r>
                      <a:r>
                        <a:rPr lang="it-IT" sz="1400" b="1" kern="1200" dirty="0" err="1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credit</a:t>
                      </a: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/voucher nei 3 livelli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it-IT" sz="1400" b="1" kern="120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0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(</a:t>
                      </a:r>
                      <a:r>
                        <a:rPr lang="it-IT" sz="1400" b="0" kern="1200" dirty="0" err="1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credit=prestazioni</a:t>
                      </a:r>
                      <a:r>
                        <a:rPr lang="it-IT" sz="1400" b="0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 solo sanitarie; </a:t>
                      </a:r>
                      <a:r>
                        <a:rPr lang="it-IT" sz="1400" b="0" kern="1200" dirty="0" err="1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voucher=anche</a:t>
                      </a:r>
                      <a:r>
                        <a:rPr lang="it-IT" sz="1400" b="0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 prestazioni assistenziali)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Mediche, infermieristiche, riabilitative, assistenziali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Pazienti ordinari (fragili, non autosufficienti come anziani allettati affetti da </a:t>
                      </a:r>
                      <a:r>
                        <a:rPr lang="it-IT" sz="1400" b="1" kern="1200" dirty="0" err="1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pluri-patologie</a:t>
                      </a: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 croniche invalidanti)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19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8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Alta intensità/casistica complessa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Piani continuativi di cura/ progetti personalizzati di cura erogabili tramite credit/voucher nei diversi livelli e/o modulabili nell’intensità e durata.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Mediche e medico-specialistiche, infermieristiche, riabilitative, assistenziali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it-IT" sz="1400" kern="1200" dirty="0" smtClean="0">
                        <a:solidFill>
                          <a:srgbClr val="0066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kern="1200" dirty="0" smtClean="0"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Richiede lavoro di rete e case management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b="1" kern="120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Malati terminali, prevalentemente oncologici, malati affetti da SLA , pazienti in stato vegetativo, minori affetti da patologie gravi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7"/>
          <p:cNvSpPr txBox="1">
            <a:spLocks noChangeArrowheads="1"/>
          </p:cNvSpPr>
          <p:nvPr/>
        </p:nvSpPr>
        <p:spPr bwMode="auto">
          <a:xfrm>
            <a:off x="2843213" y="188913"/>
            <a:ext cx="6049962" cy="7778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A/Sviluppo di modelli </a:t>
            </a:r>
            <a:b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di assistenza integrata a domicilio - VII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asellaDiTesto 3"/>
          <p:cNvSpPr txBox="1">
            <a:spLocks noChangeArrowheads="1"/>
          </p:cNvSpPr>
          <p:nvPr/>
        </p:nvSpPr>
        <p:spPr bwMode="auto">
          <a:xfrm>
            <a:off x="250825" y="1052513"/>
            <a:ext cx="86423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Percorsi di integrazione per la gestione di casistica complessa</a:t>
            </a:r>
            <a:r>
              <a:rPr lang="it-IT" dirty="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468313" y="1989138"/>
            <a:ext cx="8424862" cy="437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Protocollo dimissioni protette con </a:t>
            </a:r>
            <a:r>
              <a:rPr lang="it-IT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AA.OO.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; </a:t>
            </a:r>
          </a:p>
          <a:p>
            <a:pPr marL="342900" indent="-342900" algn="just" eaLnBrk="0" hangingPunct="0">
              <a:lnSpc>
                <a:spcPct val="80000"/>
              </a:lnSpc>
              <a:buSzPct val="90000"/>
              <a:buFont typeface="Wingdings" pitchFamily="2" charset="2"/>
              <a:buChar char="ü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Percorsi diagnostico terapeutici assistenziali (PDTA) con ricaduta più frequente in ADI:</a:t>
            </a:r>
          </a:p>
          <a:p>
            <a:pPr marL="342900" indent="-342900" algn="just" eaLnBrk="0" hangingPunct="0">
              <a:lnSpc>
                <a:spcPct val="80000"/>
              </a:lnSpc>
              <a:buSzPct val="90000"/>
              <a:defRPr/>
            </a:pPr>
            <a:endParaRPr lang="it-IT" sz="20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971550" lvl="2" indent="-514350" algn="just" eaLnBrk="0" hangingPunct="0">
              <a:lnSpc>
                <a:spcPct val="80000"/>
              </a:lnSpc>
              <a:buSzPct val="90000"/>
              <a:buFont typeface="+mj-lt"/>
              <a:buAutoNum type="arabicPeriod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Riabilitazione domiciliare;</a:t>
            </a:r>
          </a:p>
          <a:p>
            <a:pPr marL="971550" lvl="2" indent="-514350" algn="just" eaLnBrk="0" hangingPunct="0">
              <a:lnSpc>
                <a:spcPct val="80000"/>
              </a:lnSpc>
              <a:buSzPct val="90000"/>
              <a:buFont typeface="+mj-lt"/>
              <a:buAutoNum type="arabicPeriod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Trattamento lesioni cutanee.</a:t>
            </a:r>
          </a:p>
          <a:p>
            <a:pPr marL="1428750" lvl="3" indent="-514350" algn="just" eaLnBrk="0" hangingPunct="0">
              <a:lnSpc>
                <a:spcPct val="80000"/>
              </a:lnSpc>
              <a:buSzPct val="90000"/>
              <a:defRPr/>
            </a:pPr>
            <a:endParaRPr lang="it-IT" sz="20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2900" indent="-342900" algn="just" eaLnBrk="0" hangingPunct="0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Percorsi di integrazione con sociale</a:t>
            </a:r>
          </a:p>
          <a:p>
            <a:pPr marL="971550" lvl="2" indent="-514350" algn="just" eaLnBrk="0" hangingPunct="0">
              <a:lnSpc>
                <a:spcPct val="80000"/>
              </a:lnSpc>
              <a:buSzPct val="90000"/>
              <a:defRPr/>
            </a:pP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	Progetti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integrati di presa in carico di pazienti complessi (</a:t>
            </a:r>
            <a:r>
              <a:rPr lang="it-IT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es.malati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di patologie neurologiche </a:t>
            </a: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degenerative, paraplegici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stati vegetativi, pazienti affetti da </a:t>
            </a: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SLA,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minori affetti da patologie gravi).</a:t>
            </a: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 bwMode="auto">
          <a:xfrm>
            <a:off x="2843213" y="188913"/>
            <a:ext cx="6049962" cy="7778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24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B/Qualità e Miglioramento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250825" y="1557338"/>
            <a:ext cx="8713788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Persone assistite anno 2011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(dal 1 gennaio al 20 ottobre): 3.900 persone con piani di cura continuativi (esclusi pazienti </a:t>
            </a: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assistiti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in estemporanea)</a:t>
            </a:r>
          </a:p>
          <a:p>
            <a:pPr algn="just">
              <a:buFontTx/>
              <a:buChar char="•"/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Fragili: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Totale utenti assistiti: 3.329;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Costo medio per assistito: € 1.124;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Durata media presa in carico annua: 3 mesi;</a:t>
            </a:r>
          </a:p>
          <a:p>
            <a:pPr algn="just">
              <a:buFontTx/>
              <a:buChar char="•"/>
              <a:defRPr/>
            </a:pPr>
            <a:r>
              <a:rPr lang="it-IT" sz="2800" b="1" dirty="0">
                <a:solidFill>
                  <a:srgbClr val="006600"/>
                </a:solidFill>
                <a:latin typeface="Arial" charset="0"/>
                <a:cs typeface="Arial" charset="0"/>
              </a:rPr>
              <a:t>Persone con </a:t>
            </a:r>
            <a:r>
              <a:rPr lang="it-IT" sz="2800" b="1" dirty="0" err="1">
                <a:solidFill>
                  <a:srgbClr val="006600"/>
                </a:solidFill>
                <a:latin typeface="Arial" charset="0"/>
                <a:cs typeface="Arial" charset="0"/>
              </a:rPr>
              <a:t>S.L.A.</a:t>
            </a:r>
            <a:r>
              <a:rPr lang="it-IT" sz="2800" b="1" dirty="0">
                <a:solidFill>
                  <a:srgbClr val="006600"/>
                </a:solidFill>
                <a:latin typeface="Arial" charset="0"/>
                <a:cs typeface="Arial" charset="0"/>
              </a:rPr>
              <a:t>: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Totale utenti assistiti: 68;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Costo medio per assistito: € 5.538;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Durata media presa in carico annua: 11 mesi;</a:t>
            </a:r>
          </a:p>
          <a:p>
            <a:pPr marL="742950" lvl="1" indent="-285750">
              <a:defRPr/>
            </a:pPr>
            <a:endParaRPr lang="it-IT" sz="2800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457200" y="274638"/>
            <a:ext cx="8507413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Alcuni dati 2011 - I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430213" y="1125538"/>
            <a:ext cx="8713787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•"/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Stati Vegetativi: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Totale utenti assistiti: 7;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Costo medio per assistito: € 3.023;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Durata media presa in carico annua: 6 mesi;</a:t>
            </a:r>
          </a:p>
          <a:p>
            <a:pPr algn="just">
              <a:buFontTx/>
              <a:buChar char="•"/>
              <a:defRPr/>
            </a:pPr>
            <a:r>
              <a:rPr lang="it-IT" sz="2800" b="1" dirty="0">
                <a:solidFill>
                  <a:srgbClr val="006600"/>
                </a:solidFill>
                <a:latin typeface="Arial" charset="0"/>
                <a:cs typeface="Arial" charset="0"/>
              </a:rPr>
              <a:t>Persone Terminali: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Totale utenti assistiti: 455;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Costo medio per assistito: € 1.357;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Durata media presa in carico annua: 3 mesi;</a:t>
            </a:r>
          </a:p>
          <a:p>
            <a:pPr algn="just">
              <a:buFontTx/>
              <a:buChar char="•"/>
              <a:defRPr/>
            </a:pPr>
            <a:r>
              <a:rPr lang="it-IT" sz="2800" b="1" dirty="0">
                <a:solidFill>
                  <a:srgbClr val="006600"/>
                </a:solidFill>
                <a:latin typeface="Arial" charset="0"/>
                <a:cs typeface="Arial" charset="0"/>
              </a:rPr>
              <a:t>Minori: 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Totale assistiti:41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Costo medio per assistito: € 6.500;</a:t>
            </a:r>
          </a:p>
          <a:p>
            <a:pPr marL="742950" lvl="1" indent="-285750"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Durata media presa in carico 10 mesi</a:t>
            </a:r>
          </a:p>
          <a:p>
            <a:pPr marL="742950" lvl="1" indent="-285750">
              <a:defRPr/>
            </a:pPr>
            <a:endParaRPr lang="it-IT" sz="2800" b="1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457200" y="274638"/>
            <a:ext cx="8507413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Alcuni dati 2011 - II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250825" y="1557338"/>
            <a:ext cx="8713788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•"/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Le persone “Fragili”: su 3.012 persone prese in esame </a:t>
            </a:r>
            <a:r>
              <a:rPr lang="it-IT" sz="2800" b="1" dirty="0">
                <a:solidFill>
                  <a:srgbClr val="006600"/>
                </a:solidFill>
                <a:latin typeface="Arial" charset="0"/>
                <a:cs typeface="Arial" charset="0"/>
              </a:rPr>
              <a:t>per durata della presa in carico</a:t>
            </a: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:</a:t>
            </a:r>
          </a:p>
          <a:p>
            <a:pPr marL="1143000" lvl="2" indent="-228600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1 mese 	1.378 costo medio €   383;</a:t>
            </a:r>
          </a:p>
          <a:p>
            <a:pPr marL="1143000" lvl="2" indent="-228600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2 mesi   	   573 costo medio €   792;</a:t>
            </a:r>
          </a:p>
          <a:p>
            <a:pPr marL="1143000" lvl="2" indent="-228600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3 mesi    	   273 costo medio € 1.237;</a:t>
            </a:r>
          </a:p>
          <a:p>
            <a:pPr marL="1143000" lvl="2" indent="-228600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4 mesi    	   216 costo medio € 1.626;</a:t>
            </a:r>
          </a:p>
          <a:p>
            <a:pPr marL="1143000" lvl="2" indent="-228600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5 mesi     	   159 costo medio € 2.138;</a:t>
            </a:r>
          </a:p>
          <a:p>
            <a:pPr marL="1143000" lvl="2" indent="-228600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6 mesi	     77 costo medio € 2.559;</a:t>
            </a:r>
          </a:p>
          <a:p>
            <a:pPr marL="1143000" lvl="2" indent="-228600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oltre 6 mesi 336 costo medio € 3.729;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457200" y="274638"/>
            <a:ext cx="8507413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Alcuni dati 2011 - </a:t>
            </a:r>
            <a:r>
              <a:rPr lang="it-IT" sz="36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III</a:t>
            </a: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79388" y="1773238"/>
            <a:ext cx="8964612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Su un totale degli assistiti gennaio- ottobre 2011: 3.722 persone esaminate per </a:t>
            </a:r>
            <a:r>
              <a:rPr lang="it-IT" sz="2800" b="1" dirty="0">
                <a:solidFill>
                  <a:srgbClr val="006600"/>
                </a:solidFill>
                <a:latin typeface="Arial" charset="0"/>
                <a:cs typeface="Arial" charset="0"/>
              </a:rPr>
              <a:t>tipologia della presa in carico:</a:t>
            </a:r>
          </a:p>
          <a:p>
            <a:pPr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Infermieristica:1.439 media presa in carico 115  giorni; </a:t>
            </a:r>
          </a:p>
          <a:p>
            <a:pPr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Riabilitativa:    1.511 media presa in carico 48 giorni;</a:t>
            </a:r>
          </a:p>
          <a:p>
            <a:pPr algn="just">
              <a:buFontTx/>
              <a:buChar char="•"/>
              <a:defRPr/>
            </a:pPr>
            <a:r>
              <a:rPr lang="it-IT" sz="2800" dirty="0" err="1">
                <a:solidFill>
                  <a:srgbClr val="006600"/>
                </a:solidFill>
                <a:latin typeface="Arial" charset="0"/>
                <a:cs typeface="Arial" charset="0"/>
              </a:rPr>
              <a:t>Inferm</a:t>
            </a: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e </a:t>
            </a:r>
            <a:r>
              <a:rPr lang="it-IT" sz="2800" dirty="0" err="1">
                <a:solidFill>
                  <a:srgbClr val="006600"/>
                </a:solidFill>
                <a:latin typeface="Arial" charset="0"/>
                <a:cs typeface="Arial" charset="0"/>
              </a:rPr>
              <a:t>riab</a:t>
            </a: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:	  57 media presa in carico 125 giorni;</a:t>
            </a:r>
          </a:p>
          <a:p>
            <a:pPr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Socio-sanitari:	715 media presa in carico 130 giorni.  </a:t>
            </a:r>
          </a:p>
          <a:p>
            <a:pPr marL="1143000" lvl="2" indent="-228600"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457200" y="274638"/>
            <a:ext cx="8507413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Alcuni dati 2011 - </a:t>
            </a:r>
            <a:r>
              <a:rPr lang="it-IT" sz="36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IV</a:t>
            </a: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331913" y="1196975"/>
            <a:ext cx="691197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Su un totale degli assistiti gennaio- ottobre 2011: 3.662 persone esaminate per </a:t>
            </a:r>
            <a:r>
              <a:rPr lang="it-IT" sz="2800" b="1" dirty="0">
                <a:solidFill>
                  <a:srgbClr val="006600"/>
                </a:solidFill>
                <a:latin typeface="Arial" charset="0"/>
                <a:cs typeface="Arial" charset="0"/>
              </a:rPr>
              <a:t>età:</a:t>
            </a:r>
          </a:p>
          <a:p>
            <a:pPr>
              <a:buFontTx/>
              <a:buChar char="•"/>
              <a:defRPr/>
            </a:pPr>
            <a:r>
              <a:rPr lang="it-IT" sz="2800" b="1" dirty="0">
                <a:solidFill>
                  <a:srgbClr val="006600"/>
                </a:solidFill>
                <a:latin typeface="Arial" charset="0"/>
                <a:cs typeface="Arial" charset="0"/>
              </a:rPr>
              <a:t> </a:t>
            </a: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inferiori ai 18 anni:   41 persone;</a:t>
            </a:r>
            <a:endParaRPr lang="it-IT" sz="2800" b="1" dirty="0">
              <a:solidFill>
                <a:srgbClr val="006600"/>
              </a:solidFill>
              <a:latin typeface="Arial" charset="0"/>
              <a:cs typeface="Arial" charset="0"/>
            </a:endParaRPr>
          </a:p>
          <a:p>
            <a:pPr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tra i 18 e i 35 anni:   27 persone;</a:t>
            </a:r>
          </a:p>
          <a:p>
            <a:pPr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tra i 36 e i 50 anni: 103 persone;</a:t>
            </a:r>
          </a:p>
          <a:p>
            <a:pPr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tra i 51 e i 65 anni: 354 persone;</a:t>
            </a:r>
          </a:p>
          <a:p>
            <a:pPr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tra i 66 e i 75 anni: 700 persone;</a:t>
            </a:r>
          </a:p>
          <a:p>
            <a:pPr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tra i 76 e   80 anni: 679 persone;</a:t>
            </a:r>
          </a:p>
          <a:p>
            <a:pPr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tra   81 e   85 anni: 784 persone;</a:t>
            </a:r>
          </a:p>
          <a:p>
            <a:pPr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tra   86 e   90 anni: 616 persone;</a:t>
            </a:r>
          </a:p>
          <a:p>
            <a:pPr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oltre i 90 anni       :  358 persone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457200" y="274638"/>
            <a:ext cx="8507413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Alcuni dati 2011 -  V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79388" y="1557338"/>
            <a:ext cx="871378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 minori assistiti in ADI nel periodo gennaio-ottobre 2011 sono stati un totale di 41</a:t>
            </a:r>
            <a:r>
              <a:rPr lang="it-IT" sz="2800" b="1" dirty="0">
                <a:solidFill>
                  <a:srgbClr val="006600"/>
                </a:solidFill>
                <a:latin typeface="Arial" charset="0"/>
                <a:cs typeface="Arial" charset="0"/>
              </a:rPr>
              <a:t> di questi:</a:t>
            </a:r>
          </a:p>
          <a:p>
            <a:pPr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per 27 si tratta con progetti destinati a consentire</a:t>
            </a:r>
          </a:p>
          <a:p>
            <a:pPr algn="just"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 l’accesso a strutture scolastiche o a servizi destinati</a:t>
            </a:r>
          </a:p>
          <a:p>
            <a:pPr algn="just"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 a favorire la socializzazione;</a:t>
            </a:r>
          </a:p>
          <a:p>
            <a:pPr algn="just">
              <a:buFontTx/>
              <a:buChar char="•"/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14 minori con gravi patologie che inibiscono la vita</a:t>
            </a:r>
          </a:p>
          <a:p>
            <a:pPr algn="just"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  di relazioni e l’inserimento sociale e per i quali si </a:t>
            </a:r>
          </a:p>
          <a:p>
            <a:pPr algn="just">
              <a:defRPr/>
            </a:pPr>
            <a:r>
              <a:rPr lang="it-IT" sz="2800" dirty="0">
                <a:solidFill>
                  <a:srgbClr val="006600"/>
                </a:solidFill>
                <a:latin typeface="Arial" charset="0"/>
                <a:cs typeface="Arial" charset="0"/>
              </a:rPr>
              <a:t>   realizzano progetti di sostegno famigliare.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2124075" y="274638"/>
            <a:ext cx="6840538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Alcuni dati 2011- </a:t>
            </a:r>
            <a:r>
              <a:rPr lang="it-IT" sz="36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VI</a:t>
            </a: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Alcuni dati 2011- </a:t>
            </a:r>
            <a:r>
              <a:rPr lang="it-IT" sz="36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VI</a:t>
            </a: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979613" y="3333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3600" b="1" i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………</a:t>
            </a:r>
            <a:endParaRPr lang="it-IT" dirty="0">
              <a:latin typeface="Arial" charset="0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7544" y="1412776"/>
            <a:ext cx="8153400" cy="990600"/>
          </a:xfrm>
          <a:prstGeom prst="rect">
            <a:avLst/>
          </a:prstGeom>
        </p:spPr>
        <p:txBody>
          <a:bodyPr/>
          <a:lstStyle/>
          <a:p>
            <a:pPr marL="1588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 sfide comuni</a:t>
            </a:r>
            <a:endParaRPr kumimoji="0" lang="en-US" sz="44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619250" y="3538562"/>
            <a:ext cx="6399213" cy="585787"/>
          </a:xfrm>
          <a:prstGeom prst="rect">
            <a:avLst/>
          </a:prstGeom>
          <a:solidFill>
            <a:srgbClr val="DDD2B5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marL="177800" indent="-177800" eaLnBrk="0" hangingPunct="0">
              <a:defRPr/>
            </a:pPr>
            <a:r>
              <a:rPr lang="en-US" sz="2000">
                <a:solidFill>
                  <a:srgbClr val="091D5D"/>
                </a:solidFill>
                <a:latin typeface="Arial" charset="0"/>
              </a:rPr>
              <a:t>Trasformazioni del mercato del lavoro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042988" y="3538562"/>
            <a:ext cx="585787" cy="585787"/>
          </a:xfrm>
          <a:prstGeom prst="rect">
            <a:avLst/>
          </a:prstGeom>
          <a:solidFill>
            <a:srgbClr val="091D5D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619250" y="4233887"/>
            <a:ext cx="6399213" cy="585787"/>
          </a:xfrm>
          <a:prstGeom prst="rect">
            <a:avLst/>
          </a:prstGeom>
          <a:solidFill>
            <a:srgbClr val="DDD2B5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marL="177800" indent="-177800" eaLnBrk="0" hangingPunct="0">
              <a:defRPr/>
            </a:pPr>
            <a:r>
              <a:rPr lang="en-US" sz="2000">
                <a:solidFill>
                  <a:srgbClr val="091D5D"/>
                </a:solidFill>
                <a:latin typeface="Arial" charset="0"/>
              </a:rPr>
              <a:t>Flussi migratori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042988" y="4233887"/>
            <a:ext cx="585787" cy="585787"/>
          </a:xfrm>
          <a:prstGeom prst="rect">
            <a:avLst/>
          </a:prstGeom>
          <a:solidFill>
            <a:srgbClr val="091D5D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19250" y="4929212"/>
            <a:ext cx="6399213" cy="585787"/>
          </a:xfrm>
          <a:prstGeom prst="rect">
            <a:avLst/>
          </a:prstGeom>
          <a:solidFill>
            <a:srgbClr val="DDD2B5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marL="177800" indent="-177800" eaLnBrk="0" hangingPunct="0">
              <a:defRPr/>
            </a:pPr>
            <a:r>
              <a:rPr lang="en-US" sz="2000">
                <a:solidFill>
                  <a:srgbClr val="091D5D"/>
                </a:solidFill>
                <a:latin typeface="Arial" charset="0"/>
              </a:rPr>
              <a:t>Bassa crescita economica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42988" y="4929212"/>
            <a:ext cx="585787" cy="585787"/>
          </a:xfrm>
          <a:prstGeom prst="rect">
            <a:avLst/>
          </a:prstGeom>
          <a:solidFill>
            <a:srgbClr val="091D5D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619250" y="5624537"/>
            <a:ext cx="6399213" cy="585787"/>
          </a:xfrm>
          <a:prstGeom prst="rect">
            <a:avLst/>
          </a:prstGeom>
          <a:solidFill>
            <a:srgbClr val="DDD2B5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marL="177800" indent="-177800" eaLnBrk="0" hangingPunct="0">
              <a:defRPr/>
            </a:pPr>
            <a:r>
              <a:rPr lang="en-US" sz="2000">
                <a:solidFill>
                  <a:srgbClr val="091D5D"/>
                </a:solidFill>
                <a:latin typeface="Arial" charset="0"/>
              </a:rPr>
              <a:t>Sofferenza delle famiglie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042988" y="5651524"/>
            <a:ext cx="585787" cy="585788"/>
          </a:xfrm>
          <a:prstGeom prst="rect">
            <a:avLst/>
          </a:prstGeom>
          <a:solidFill>
            <a:srgbClr val="091D5D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619250" y="2843237"/>
            <a:ext cx="6399213" cy="585787"/>
          </a:xfrm>
          <a:prstGeom prst="rect">
            <a:avLst/>
          </a:prstGeom>
          <a:solidFill>
            <a:srgbClr val="DDD2B5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marL="177800" indent="-177800" eaLnBrk="0" hangingPunct="0">
              <a:defRPr/>
            </a:pPr>
            <a:r>
              <a:rPr lang="en-US" sz="2000">
                <a:solidFill>
                  <a:srgbClr val="091D5D"/>
                </a:solidFill>
                <a:latin typeface="Arial" charset="0"/>
              </a:rPr>
              <a:t>Invecchiamento della popolazione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1042988" y="2843237"/>
            <a:ext cx="585787" cy="585787"/>
          </a:xfrm>
          <a:prstGeom prst="rect">
            <a:avLst/>
          </a:prstGeom>
          <a:solidFill>
            <a:srgbClr val="091D5D"/>
          </a:solidFill>
          <a:ln w="6350" algn="ctr">
            <a:noFill/>
            <a:miter lim="800000"/>
            <a:headEnd/>
            <a:tailEnd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79388" y="1268413"/>
            <a:ext cx="8713787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Revisione del modello di offerta sociosanitaria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Regione Lombardia ha l’obiettivo strategico di: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spostare </a:t>
            </a: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l’asse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dell’assistenza sociosanitaria dalla offerta alla domanda (scelta consapevole e appropriata dei cittadini e delle </a:t>
            </a: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loro famiglie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);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definire non solo i bisogni sanitari ma anche  i bisogni sociali (visione olistica che include anche la famiglia.</a:t>
            </a:r>
          </a:p>
          <a:p>
            <a:pPr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Percorso di implementazione di un nuovo modello di governo del sistema sociale e sociosanitario parte da una sperimentazione sull’ADI. </a:t>
            </a:r>
            <a:endParaRPr lang="it-IT" sz="2800" dirty="0"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2124075" y="274638"/>
            <a:ext cx="6840538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Sperimentazione 2011- I 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79388" y="1268413"/>
            <a:ext cx="8713787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Necessità di ridefinire gli obiettivi dell’ADI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nell’ottica di: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perseguire il </a:t>
            </a:r>
            <a:r>
              <a:rPr lang="it-IT" sz="2800" u="sng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ben-essere della persona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, nel suo contesto familiare/abitativo, e non la mera guarigione;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attuare un </a:t>
            </a:r>
            <a:r>
              <a:rPr lang="it-IT" sz="2800" u="sng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approccio integrato ai bisogni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, correlato ai differenti livelli di dipendenza funzionale e/o </a:t>
            </a:r>
            <a:r>
              <a:rPr lang="it-IT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psico-relazionale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(non solo patologia ma anche famiglia e del contesto sociale);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incoraggiare un </a:t>
            </a:r>
            <a:r>
              <a:rPr lang="it-IT" sz="2800" u="sng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ruolo attivo della persona e della famiglia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nella gestione della malattia e nel processo di cura e assistenza. 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2124075" y="274638"/>
            <a:ext cx="6840538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Sperimentazione 2011- II 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79388" y="1052513"/>
            <a:ext cx="8785225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Le </a:t>
            </a:r>
            <a:r>
              <a:rPr lang="it-IT" sz="28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AA.SS.LL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 coinvolte, attraverso le proprie Direzioni Sociali/</a:t>
            </a:r>
            <a:r>
              <a:rPr lang="it-IT" sz="28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DipASSI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, sono:</a:t>
            </a:r>
          </a:p>
          <a:p>
            <a:pPr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ASL Brescia, ASL Lodi, ASL Milano, ASL Milano1, ASL Monza Brianza, ASL Varese.</a:t>
            </a:r>
          </a:p>
          <a:p>
            <a:pPr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La </a:t>
            </a:r>
            <a:r>
              <a:rPr lang="it-IT" sz="2800" b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sperimentazione è regionale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 interessa la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valutazione e classificazione delle nuove richieste di ADI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pervenute da cittadini residenti/domiciliati nel territorio delle </a:t>
            </a:r>
            <a:r>
              <a:rPr lang="it-IT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AA.SS.LL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 come sopra a partire da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giugno 2011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(predisposizione PAI, con riferimento a casi più complessi).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2124075" y="274638"/>
            <a:ext cx="6840538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Sperimentazione 2011- III 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79388" y="1052513"/>
            <a:ext cx="8713787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 b="1" i="1" u="sng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Condizione di bisogno prevalente – fondamentale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 valenza sanitaria in presenza di esiti di una patologia specifica;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forte connotazione sociale vi è contemporanea presenza di problematiche correlate al contesto socio-abitativo e familiare;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rilevata indipendentemente dall’età e dalla patologia.</a:t>
            </a:r>
          </a:p>
          <a:p>
            <a:pPr algn="just"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Definita da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valutazione multidimensionale dei bisogni (sanitari, funzionali, sociali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), si concretizza in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offerta integrata di servizi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caratterizzati </a:t>
            </a: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per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fase e intensità di cura e assistenza, in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modo unitario ed omogeneo sul territorio regionale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2124075" y="274638"/>
            <a:ext cx="6840538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Sperimentazione 2011- IV 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79388" y="1052513"/>
            <a:ext cx="871378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§"/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Multidimensionalità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della valutazione dei bisogni,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Multiprofessionalità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dei processi,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Coerenza e continuità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del percorso di cura e di assistenza </a:t>
            </a: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al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fine di sostenere la persona e la sua famiglia nei diversi passaggi. </a:t>
            </a:r>
          </a:p>
          <a:p>
            <a:pPr algn="just">
              <a:defRPr/>
            </a:pPr>
            <a:endParaRPr lang="it-IT" sz="28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Il modello proposto individua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8 domini di valutazione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rispetto ai quali si definiscono, mediante l’applicazione di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scale validate e appropriate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per gli ambiti da valutare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alcuni parametri standard di compromissione funzionale suddivisi per livelli di gravità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2124075" y="274638"/>
            <a:ext cx="6840538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Sperimentazione 2011- V 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79388" y="1052513"/>
            <a:ext cx="8713787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8 domini riconosciuti come essenziali per impatto e trasversalità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(svincolati da patologia causante ed età):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respirazione,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nutrizione (deglutizione e capacità ad alimentarsi),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comunicazione (parola, scrittura),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motricità (deambulazione/spostamenti, passaggi posturali, cura del sé, vestirsi),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controllo sfinterico (minzione, defecazione),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sensoriale (vista, udito, sensibilità superficiale, vestibolare, dolore),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cognitività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e/o comportamento, 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tono dell’umore. </a:t>
            </a:r>
          </a:p>
          <a:p>
            <a:pPr>
              <a:defRPr/>
            </a:pPr>
            <a:endParaRPr lang="it-IT" sz="2800" dirty="0"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2124075" y="274638"/>
            <a:ext cx="6840538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Sperimentazione 2011- </a:t>
            </a:r>
            <a:r>
              <a:rPr lang="it-IT" sz="36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VI</a:t>
            </a: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179388" y="1052513"/>
            <a:ext cx="8713787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Processo di presa in carico </a:t>
            </a:r>
          </a:p>
          <a:p>
            <a:pPr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ed erogazione delle prestazioni </a:t>
            </a: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>
              <a:defRPr/>
            </a:pPr>
            <a:endParaRPr lang="it-IT" sz="2800" dirty="0"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2124075" y="274638"/>
            <a:ext cx="6840538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Sperimentazione 2011- VII 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" name="Ovale 5"/>
          <p:cNvSpPr/>
          <p:nvPr/>
        </p:nvSpPr>
        <p:spPr>
          <a:xfrm>
            <a:off x="179388" y="3213100"/>
            <a:ext cx="1871662" cy="107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>
                <a:solidFill>
                  <a:schemeClr val="accent6">
                    <a:lumMod val="75000"/>
                  </a:schemeClr>
                </a:solidFill>
              </a:rPr>
              <a:t>Centro </a:t>
            </a:r>
          </a:p>
          <a:p>
            <a:pPr algn="ctr">
              <a:defRPr/>
            </a:pPr>
            <a:r>
              <a:rPr lang="it-IT" sz="1600" b="1" dirty="0">
                <a:solidFill>
                  <a:schemeClr val="accent6">
                    <a:lumMod val="75000"/>
                  </a:schemeClr>
                </a:solidFill>
              </a:rPr>
              <a:t>di Riferimento </a:t>
            </a:r>
          </a:p>
        </p:txBody>
      </p:sp>
      <p:cxnSp>
        <p:nvCxnSpPr>
          <p:cNvPr id="8" name="Connettore 2 7"/>
          <p:cNvCxnSpPr/>
          <p:nvPr/>
        </p:nvCxnSpPr>
        <p:spPr>
          <a:xfrm>
            <a:off x="2124075" y="3789363"/>
            <a:ext cx="2159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tangolo 8"/>
          <p:cNvSpPr/>
          <p:nvPr/>
        </p:nvSpPr>
        <p:spPr>
          <a:xfrm>
            <a:off x="2484438" y="2924175"/>
            <a:ext cx="1366837" cy="144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>
                <a:solidFill>
                  <a:schemeClr val="accent6">
                    <a:lumMod val="75000"/>
                  </a:schemeClr>
                </a:solidFill>
              </a:rPr>
              <a:t>TRIAGE (scala</a:t>
            </a:r>
          </a:p>
          <a:p>
            <a:pPr algn="ctr">
              <a:defRPr/>
            </a:pPr>
            <a:r>
              <a:rPr lang="it-IT" sz="1600" b="1" dirty="0">
                <a:solidFill>
                  <a:schemeClr val="accent6">
                    <a:lumMod val="75000"/>
                  </a:schemeClr>
                </a:solidFill>
              </a:rPr>
              <a:t> di valutazione triage) </a:t>
            </a:r>
          </a:p>
        </p:txBody>
      </p:sp>
      <p:cxnSp>
        <p:nvCxnSpPr>
          <p:cNvPr id="10" name="Connettore 2 9"/>
          <p:cNvCxnSpPr/>
          <p:nvPr/>
        </p:nvCxnSpPr>
        <p:spPr>
          <a:xfrm>
            <a:off x="3924300" y="3789363"/>
            <a:ext cx="2873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llout con freccia a destra 14"/>
          <p:cNvSpPr/>
          <p:nvPr/>
        </p:nvSpPr>
        <p:spPr>
          <a:xfrm>
            <a:off x="6084888" y="2133600"/>
            <a:ext cx="914400" cy="9144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NO</a:t>
            </a:r>
          </a:p>
        </p:txBody>
      </p:sp>
      <p:sp>
        <p:nvSpPr>
          <p:cNvPr id="16" name="Callout con freccia a destra 15"/>
          <p:cNvSpPr/>
          <p:nvPr/>
        </p:nvSpPr>
        <p:spPr>
          <a:xfrm>
            <a:off x="6084888" y="4508500"/>
            <a:ext cx="914400" cy="9144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SI</a:t>
            </a:r>
          </a:p>
        </p:txBody>
      </p:sp>
      <p:sp>
        <p:nvSpPr>
          <p:cNvPr id="17" name="Dati memorizzati 16"/>
          <p:cNvSpPr/>
          <p:nvPr/>
        </p:nvSpPr>
        <p:spPr>
          <a:xfrm>
            <a:off x="4284663" y="2997200"/>
            <a:ext cx="2232025" cy="1584325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Rilevazione di un bisogno complesso </a:t>
            </a:r>
          </a:p>
        </p:txBody>
      </p:sp>
      <p:sp>
        <p:nvSpPr>
          <p:cNvPr id="18" name="Angolo ripiegato 17"/>
          <p:cNvSpPr/>
          <p:nvPr/>
        </p:nvSpPr>
        <p:spPr>
          <a:xfrm>
            <a:off x="7164388" y="1484313"/>
            <a:ext cx="1979612" cy="2160587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Attivazione risposta a bisogni di natura sociale e/o prestazionale </a:t>
            </a:r>
            <a:r>
              <a:rPr lang="it-IT" b="1" dirty="0" err="1">
                <a:solidFill>
                  <a:schemeClr val="accent6">
                    <a:lumMod val="75000"/>
                  </a:schemeClr>
                </a:solidFill>
              </a:rPr>
              <a:t>sociosan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Angolo ripiegato 18"/>
          <p:cNvSpPr/>
          <p:nvPr/>
        </p:nvSpPr>
        <p:spPr>
          <a:xfrm>
            <a:off x="7164388" y="3789363"/>
            <a:ext cx="1979612" cy="3068637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Valutazione  secondo livello (domicilio della persona) </a:t>
            </a:r>
          </a:p>
          <a:p>
            <a:pPr algn="ctr">
              <a:defRPr/>
            </a:pP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it-IT" b="1" i="1" dirty="0">
                <a:solidFill>
                  <a:schemeClr val="accent6">
                    <a:lumMod val="75000"/>
                  </a:schemeClr>
                </a:solidFill>
              </a:rPr>
              <a:t>1 - Scala valutazione domini  </a:t>
            </a:r>
          </a:p>
          <a:p>
            <a:pPr algn="ctr">
              <a:defRPr/>
            </a:pPr>
            <a:r>
              <a:rPr lang="it-IT" b="1" i="1" dirty="0">
                <a:solidFill>
                  <a:schemeClr val="accent6">
                    <a:lumMod val="75000"/>
                  </a:schemeClr>
                </a:solidFill>
              </a:rPr>
              <a:t>2 - Attribuzione  livello di gravità del bisogno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250825" y="1052513"/>
            <a:ext cx="8713788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Fase giugno / ottobre 2011: testare sistema di valutazione bisogno e classificazione utenti</a:t>
            </a:r>
          </a:p>
          <a:p>
            <a:pPr algn="just">
              <a:defRPr/>
            </a:pPr>
            <a:endParaRPr lang="it-IT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Validazione modello, verificando che: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8 domini individuati permettono identificazione di tutti i bisogni;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livelli gravità in grado di individuare i reali bisogni e correlare a questi le risposte appropriate;</a:t>
            </a:r>
          </a:p>
          <a:p>
            <a:pPr algn="just">
              <a:defRPr/>
            </a:pP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Verifica sostenibilità modello valutazione, valutando impatto organizzativo: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risorse assorbite da singola valutazione;</a:t>
            </a:r>
          </a:p>
          <a:p>
            <a:pPr algn="just"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professionalità necessarie per valutazione multidimensionale.</a:t>
            </a:r>
          </a:p>
        </p:txBody>
      </p:sp>
      <p:sp>
        <p:nvSpPr>
          <p:cNvPr id="3" name="Rectangle 2"/>
          <p:cNvSpPr txBox="1">
            <a:spLocks/>
          </p:cNvSpPr>
          <p:nvPr/>
        </p:nvSpPr>
        <p:spPr bwMode="auto">
          <a:xfrm>
            <a:off x="2124075" y="274638"/>
            <a:ext cx="6840538" cy="706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Sperimentazione 2011- VIII 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endParaRPr lang="it-IT" sz="3600" b="1" i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184581" y="1314524"/>
            <a:ext cx="8950756" cy="9906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6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Il sistema di welfare locale: le sfide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74079" y="2276872"/>
            <a:ext cx="8446393" cy="4530725"/>
          </a:xfrm>
          <a:prstGeom prst="rect">
            <a:avLst/>
          </a:prstGeom>
        </p:spPr>
        <p:txBody>
          <a:bodyPr/>
          <a:lstStyle/>
          <a:p>
            <a:pPr marL="342900" marR="0" lvl="1" indent="-34290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Integrazione socio-sanitaria distrettuale</a:t>
            </a:r>
          </a:p>
          <a:p>
            <a:pPr marL="342900" marR="0" lvl="1" indent="-34290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 typeface="Wingdings" pitchFamily="2" charset="2"/>
              <a:buChar char="§"/>
              <a:tabLst/>
              <a:defRPr/>
            </a:pPr>
            <a:endParaRPr lang="it-IT" sz="28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  <a:p>
            <a:pPr marL="342900" marR="0" lvl="1" indent="-34290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it-IT" sz="280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Il </a:t>
            </a:r>
            <a:r>
              <a:rPr lang="it-IT" sz="280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baricentro si </a:t>
            </a: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sposta dalla centralità dell’offerta alla centralità della domanda</a:t>
            </a:r>
          </a:p>
          <a:p>
            <a:pPr marL="342900" marR="0" lvl="1" indent="-34290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 typeface="Wingdings" pitchFamily="2" charset="2"/>
              <a:buChar char="§"/>
              <a:tabLst/>
              <a:defRPr/>
            </a:pPr>
            <a:endParaRPr lang="it-IT" sz="28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  <a:p>
            <a:pPr marL="342900" marR="0" lvl="1" indent="-34290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Valutazione degli “effetti di sussidiarietà”</a:t>
            </a:r>
          </a:p>
          <a:p>
            <a:pPr marL="342900" marR="0" lvl="1" indent="-34290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 typeface="Wingdings" pitchFamily="2" charset="2"/>
              <a:buChar char="§"/>
              <a:tabLst/>
              <a:defRPr/>
            </a:pPr>
            <a:endParaRPr lang="it-IT" sz="2800" dirty="0" smtClean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  <a:p>
            <a:pPr marL="342900" marR="0" lvl="1" indent="-34290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Politiche di conciliazione familiare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it-IT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36" descr="http://t3.gstatic.com/images?q=tbn:ANd9GcRw79SOit9Bk3RDa0TcnFtFvIIuYzhUfW0CP98VvQ6BNo970EOSt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60350"/>
            <a:ext cx="1785938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Segnaposto numero diapositiva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B7BBDD3-21D3-49D9-9C35-0DF82867D11E}" type="slidenum">
              <a:rPr lang="it-IT"/>
              <a:pPr>
                <a:defRPr/>
              </a:pPr>
              <a:t>39</a:t>
            </a:fld>
            <a:endParaRPr lang="it-IT"/>
          </a:p>
        </p:txBody>
      </p:sp>
      <p:sp>
        <p:nvSpPr>
          <p:cNvPr id="34819" name="Titolo 1"/>
          <p:cNvSpPr>
            <a:spLocks noGrp="1"/>
          </p:cNvSpPr>
          <p:nvPr>
            <p:ph type="title" idx="4294967295"/>
          </p:nvPr>
        </p:nvSpPr>
        <p:spPr>
          <a:xfrm>
            <a:off x="214313" y="285750"/>
            <a:ext cx="8715375" cy="928688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it-IT" sz="3600" smtClean="0">
                <a:solidFill>
                  <a:schemeClr val="hlink"/>
                </a:solidFill>
              </a:rPr>
              <a:t>         </a:t>
            </a:r>
            <a:r>
              <a:rPr lang="it-IT" sz="2800" smtClean="0">
                <a:solidFill>
                  <a:schemeClr val="hlink"/>
                </a:solidFill>
              </a:rPr>
              <a:t>L’assistenza domiciliari:come eravamo</a:t>
            </a:r>
          </a:p>
        </p:txBody>
      </p:sp>
      <p:sp>
        <p:nvSpPr>
          <p:cNvPr id="34820" name="CasellaDiTesto 34"/>
          <p:cNvSpPr txBox="1">
            <a:spLocks noChangeArrowheads="1"/>
          </p:cNvSpPr>
          <p:nvPr/>
        </p:nvSpPr>
        <p:spPr bwMode="auto">
          <a:xfrm>
            <a:off x="131763" y="3868738"/>
            <a:ext cx="22796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000000"/>
                </a:solidFill>
                <a:latin typeface="Calibri" pitchFamily="34" charset="0"/>
              </a:rPr>
              <a:t>Assistito/familiare</a:t>
            </a:r>
          </a:p>
        </p:txBody>
      </p:sp>
      <p:grpSp>
        <p:nvGrpSpPr>
          <p:cNvPr id="2" name="Gruppo 23"/>
          <p:cNvGrpSpPr>
            <a:grpSpLocks/>
          </p:cNvGrpSpPr>
          <p:nvPr/>
        </p:nvGrpSpPr>
        <p:grpSpPr bwMode="auto">
          <a:xfrm>
            <a:off x="2000250" y="3295650"/>
            <a:ext cx="2422525" cy="1257300"/>
            <a:chOff x="5190971" y="1365733"/>
            <a:chExt cx="1668956" cy="1064199"/>
          </a:xfrm>
        </p:grpSpPr>
        <p:pic>
          <p:nvPicPr>
            <p:cNvPr id="34849" name="Immagine 48" descr="1building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518340" y="1365733"/>
              <a:ext cx="925471" cy="808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50" name="CasellaDiTesto 49"/>
            <p:cNvSpPr txBox="1">
              <a:spLocks noChangeArrowheads="1"/>
            </p:cNvSpPr>
            <p:nvPr/>
          </p:nvSpPr>
          <p:spPr bwMode="auto">
            <a:xfrm>
              <a:off x="5190971" y="2117352"/>
              <a:ext cx="1668956" cy="312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it-IT" b="1">
                  <a:solidFill>
                    <a:srgbClr val="000000"/>
                  </a:solidFill>
                  <a:latin typeface="Calibri" pitchFamily="34" charset="0"/>
                </a:rPr>
                <a:t>Comune</a:t>
              </a:r>
            </a:p>
          </p:txBody>
        </p:sp>
      </p:grpSp>
      <p:cxnSp>
        <p:nvCxnSpPr>
          <p:cNvPr id="40" name="Connettore 1 36"/>
          <p:cNvCxnSpPr/>
          <p:nvPr/>
        </p:nvCxnSpPr>
        <p:spPr>
          <a:xfrm rot="10800000" flipV="1">
            <a:off x="2071688" y="4857750"/>
            <a:ext cx="6786562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o 101"/>
          <p:cNvGrpSpPr>
            <a:grpSpLocks/>
          </p:cNvGrpSpPr>
          <p:nvPr/>
        </p:nvGrpSpPr>
        <p:grpSpPr bwMode="auto">
          <a:xfrm>
            <a:off x="2143125" y="5230813"/>
            <a:ext cx="1868488" cy="1341437"/>
            <a:chOff x="2214546" y="5070641"/>
            <a:chExt cx="1928826" cy="1430193"/>
          </a:xfrm>
        </p:grpSpPr>
        <p:pic>
          <p:nvPicPr>
            <p:cNvPr id="34847" name="Immagine 50" descr="medical%20clipart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28860" y="5070641"/>
              <a:ext cx="1214446" cy="1216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48" name="CasellaDiTesto 51"/>
            <p:cNvSpPr txBox="1">
              <a:spLocks noChangeArrowheads="1"/>
            </p:cNvSpPr>
            <p:nvPr/>
          </p:nvSpPr>
          <p:spPr bwMode="auto">
            <a:xfrm>
              <a:off x="2214546" y="6131502"/>
              <a:ext cx="19288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it-IT" b="1">
                  <a:solidFill>
                    <a:srgbClr val="000000"/>
                  </a:solidFill>
                  <a:latin typeface="Calibri" pitchFamily="34" charset="0"/>
                </a:rPr>
                <a:t>Ente Erogatore</a:t>
              </a:r>
            </a:p>
          </p:txBody>
        </p:sp>
      </p:grpSp>
      <p:cxnSp>
        <p:nvCxnSpPr>
          <p:cNvPr id="42" name="Connettore 2 55"/>
          <p:cNvCxnSpPr/>
          <p:nvPr/>
        </p:nvCxnSpPr>
        <p:spPr>
          <a:xfrm flipV="1">
            <a:off x="1127125" y="2214563"/>
            <a:ext cx="1087438" cy="638175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62"/>
          <p:cNvCxnSpPr/>
          <p:nvPr/>
        </p:nvCxnSpPr>
        <p:spPr>
          <a:xfrm rot="16200000" flipH="1">
            <a:off x="1058069" y="4345781"/>
            <a:ext cx="1019175" cy="1147763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63"/>
          <p:cNvCxnSpPr/>
          <p:nvPr/>
        </p:nvCxnSpPr>
        <p:spPr>
          <a:xfrm>
            <a:off x="1500188" y="3714750"/>
            <a:ext cx="1028700" cy="7938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76"/>
          <p:cNvCxnSpPr/>
          <p:nvPr/>
        </p:nvCxnSpPr>
        <p:spPr>
          <a:xfrm>
            <a:off x="3722688" y="1928813"/>
            <a:ext cx="1071562" cy="1587"/>
          </a:xfrm>
          <a:prstGeom prst="straightConnector1">
            <a:avLst/>
          </a:prstGeom>
          <a:ln w="412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82"/>
          <p:cNvCxnSpPr/>
          <p:nvPr/>
        </p:nvCxnSpPr>
        <p:spPr>
          <a:xfrm>
            <a:off x="3852863" y="3786188"/>
            <a:ext cx="1000125" cy="1587"/>
          </a:xfrm>
          <a:prstGeom prst="straightConnector1">
            <a:avLst/>
          </a:prstGeom>
          <a:ln w="412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84"/>
          <p:cNvCxnSpPr/>
          <p:nvPr/>
        </p:nvCxnSpPr>
        <p:spPr>
          <a:xfrm>
            <a:off x="3519488" y="5643563"/>
            <a:ext cx="1071562" cy="1587"/>
          </a:xfrm>
          <a:prstGeom prst="straightConnector1">
            <a:avLst/>
          </a:prstGeom>
          <a:ln w="412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Disco magnetico 97"/>
          <p:cNvSpPr/>
          <p:nvPr/>
        </p:nvSpPr>
        <p:spPr>
          <a:xfrm>
            <a:off x="4865688" y="1500188"/>
            <a:ext cx="1206500" cy="78581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prstClr val="white"/>
                </a:solidFill>
              </a:rPr>
              <a:t>Distretti</a:t>
            </a:r>
          </a:p>
        </p:txBody>
      </p:sp>
      <p:sp>
        <p:nvSpPr>
          <p:cNvPr id="51" name="Disco magnetico 98"/>
          <p:cNvSpPr/>
          <p:nvPr/>
        </p:nvSpPr>
        <p:spPr>
          <a:xfrm>
            <a:off x="4705350" y="5214938"/>
            <a:ext cx="1223963" cy="714375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prstClr val="white"/>
                </a:solidFill>
              </a:rPr>
              <a:t>Erogatori</a:t>
            </a:r>
          </a:p>
        </p:txBody>
      </p:sp>
      <p:sp>
        <p:nvSpPr>
          <p:cNvPr id="52" name="Disco magnetico 115"/>
          <p:cNvSpPr/>
          <p:nvPr/>
        </p:nvSpPr>
        <p:spPr>
          <a:xfrm>
            <a:off x="4929188" y="3429000"/>
            <a:ext cx="1147762" cy="7858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prstClr val="white"/>
                </a:solidFill>
              </a:rPr>
              <a:t>Comuni</a:t>
            </a:r>
          </a:p>
        </p:txBody>
      </p:sp>
      <p:pic>
        <p:nvPicPr>
          <p:cNvPr id="34833" name="Immagine 55" descr="assistenza_domiciliare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7850" y="2973388"/>
            <a:ext cx="922338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4" name="Immagine 56" descr="asl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93963" y="1509713"/>
            <a:ext cx="104775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35" name="CasellaDiTesto 57"/>
          <p:cNvSpPr txBox="1">
            <a:spLocks noChangeArrowheads="1"/>
          </p:cNvSpPr>
          <p:nvPr/>
        </p:nvSpPr>
        <p:spPr bwMode="auto">
          <a:xfrm>
            <a:off x="2286000" y="2582863"/>
            <a:ext cx="16621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000000"/>
                </a:solidFill>
                <a:latin typeface="Calibri" pitchFamily="34" charset="0"/>
              </a:rPr>
              <a:t>ASL - Distretti</a:t>
            </a:r>
          </a:p>
        </p:txBody>
      </p:sp>
      <p:pic>
        <p:nvPicPr>
          <p:cNvPr id="34836" name="Picture 24" descr="http://www.connectworld.net/computer/cabinets-racks/2_Rack_System_Traditiona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25" y="1357313"/>
            <a:ext cx="919163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37" name="CasellaDiTesto 54"/>
          <p:cNvSpPr txBox="1">
            <a:spLocks noChangeArrowheads="1"/>
          </p:cNvSpPr>
          <p:nvPr/>
        </p:nvSpPr>
        <p:spPr bwMode="auto">
          <a:xfrm>
            <a:off x="4437063" y="2357438"/>
            <a:ext cx="2786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latin typeface="Calibri" pitchFamily="34" charset="0"/>
              </a:rPr>
              <a:t>sistemi informativi ASL - distretti</a:t>
            </a:r>
          </a:p>
        </p:txBody>
      </p:sp>
      <p:pic>
        <p:nvPicPr>
          <p:cNvPr id="34838" name="Picture 24" descr="http://www.connectworld.net/computer/cabinets-racks/2_Rack_System_Traditiona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25" y="3214688"/>
            <a:ext cx="981075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39" name="CasellaDiTesto 54"/>
          <p:cNvSpPr txBox="1">
            <a:spLocks noChangeArrowheads="1"/>
          </p:cNvSpPr>
          <p:nvPr/>
        </p:nvSpPr>
        <p:spPr bwMode="auto">
          <a:xfrm>
            <a:off x="4710113" y="4214813"/>
            <a:ext cx="24336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latin typeface="Calibri" pitchFamily="34" charset="0"/>
              </a:rPr>
              <a:t>sistemi informativi Comuni</a:t>
            </a:r>
          </a:p>
        </p:txBody>
      </p:sp>
      <p:pic>
        <p:nvPicPr>
          <p:cNvPr id="34840" name="Picture 24" descr="http://www.connectworld.net/computer/cabinets-racks/2_Rack_System_Traditiona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00750" y="5000625"/>
            <a:ext cx="981075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41" name="CasellaDiTesto 54"/>
          <p:cNvSpPr txBox="1">
            <a:spLocks noChangeArrowheads="1"/>
          </p:cNvSpPr>
          <p:nvPr/>
        </p:nvSpPr>
        <p:spPr bwMode="auto">
          <a:xfrm>
            <a:off x="4376738" y="6000750"/>
            <a:ext cx="2571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latin typeface="Calibri" pitchFamily="34" charset="0"/>
              </a:rPr>
              <a:t>sistemi informativi enti erogatori</a:t>
            </a:r>
          </a:p>
        </p:txBody>
      </p:sp>
      <p:cxnSp>
        <p:nvCxnSpPr>
          <p:cNvPr id="75" name="Connettore 1 36"/>
          <p:cNvCxnSpPr/>
          <p:nvPr/>
        </p:nvCxnSpPr>
        <p:spPr>
          <a:xfrm rot="10800000" flipV="1">
            <a:off x="2124075" y="3068638"/>
            <a:ext cx="6696075" cy="73025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43" name="CasellaDiTesto 78"/>
          <p:cNvSpPr txBox="1">
            <a:spLocks noChangeArrowheads="1"/>
          </p:cNvSpPr>
          <p:nvPr/>
        </p:nvSpPr>
        <p:spPr bwMode="auto">
          <a:xfrm>
            <a:off x="7358063" y="1214438"/>
            <a:ext cx="1714500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it-IT" sz="1600">
                <a:latin typeface="Calibri" pitchFamily="34" charset="0"/>
              </a:rPr>
              <a:t>Cure domiciliari voucher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it-IT" sz="1600">
                <a:latin typeface="Calibri" pitchFamily="34" charset="0"/>
              </a:rPr>
              <a:t>Cure palliative dom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it-IT" sz="1600">
                <a:latin typeface="Calibri" pitchFamily="34" charset="0"/>
              </a:rPr>
              <a:t>Protesica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it-IT" sz="1600">
                <a:latin typeface="Calibri" pitchFamily="34" charset="0"/>
              </a:rPr>
              <a:t>Invalidità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it-IT" sz="1600">
                <a:latin typeface="Calibri" pitchFamily="34" charset="0"/>
              </a:rPr>
              <a:t>NAD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it-IT" sz="1600">
                <a:latin typeface="Calibri" pitchFamily="34" charset="0"/>
              </a:rPr>
              <a:t>…</a:t>
            </a:r>
          </a:p>
          <a:p>
            <a:pPr marL="176213" indent="-176213"/>
            <a:endParaRPr lang="it-IT" sz="1600"/>
          </a:p>
        </p:txBody>
      </p:sp>
      <p:sp>
        <p:nvSpPr>
          <p:cNvPr id="82" name="CasellaDiTesto 81"/>
          <p:cNvSpPr txBox="1"/>
          <p:nvPr/>
        </p:nvSpPr>
        <p:spPr>
          <a:xfrm>
            <a:off x="7286625" y="3143250"/>
            <a:ext cx="185737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6213" indent="-176213">
              <a:buFont typeface="Arial" pitchFamily="34" charset="0"/>
              <a:buChar char="•"/>
              <a:defRPr/>
            </a:pPr>
            <a:r>
              <a:rPr lang="it-IT" dirty="0">
                <a:latin typeface="+mj-lt"/>
                <a:cs typeface="Arial" charset="0"/>
              </a:rPr>
              <a:t>SAD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it-IT" dirty="0">
                <a:latin typeface="+mj-lt"/>
                <a:cs typeface="Arial" charset="0"/>
              </a:rPr>
              <a:t>Pasti a domicilio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it-IT" dirty="0">
                <a:latin typeface="+mj-lt"/>
                <a:cs typeface="Arial" charset="0"/>
              </a:rPr>
              <a:t>…</a:t>
            </a:r>
          </a:p>
        </p:txBody>
      </p:sp>
      <p:sp>
        <p:nvSpPr>
          <p:cNvPr id="34845" name="CasellaDiTesto 82"/>
          <p:cNvSpPr txBox="1">
            <a:spLocks noChangeArrowheads="1"/>
          </p:cNvSpPr>
          <p:nvPr/>
        </p:nvSpPr>
        <p:spPr bwMode="auto">
          <a:xfrm>
            <a:off x="7286625" y="5143500"/>
            <a:ext cx="18573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it-IT">
                <a:latin typeface="Calibri" pitchFamily="34" charset="0"/>
              </a:rPr>
              <a:t>Cure domiciliari voucher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it-IT">
                <a:latin typeface="Calibri" pitchFamily="34" charset="0"/>
              </a:rPr>
              <a:t>….</a:t>
            </a:r>
          </a:p>
        </p:txBody>
      </p:sp>
      <p:pic>
        <p:nvPicPr>
          <p:cNvPr id="34846" name="Picture 2" descr="http://www.comune.bolzano.it/UploadImgs/3361_punto_domanda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0825" y="2276475"/>
            <a:ext cx="936625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979613" y="3333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Premessa</a:t>
            </a:r>
            <a:r>
              <a:rPr lang="it-IT" dirty="0">
                <a:latin typeface="Arial" charset="0"/>
                <a:cs typeface="+mn-cs"/>
              </a:rPr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39552" y="908720"/>
            <a:ext cx="81534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Gli elementi della crisi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627313" y="1989138"/>
            <a:ext cx="5473700" cy="828675"/>
          </a:xfrm>
          <a:prstGeom prst="rect">
            <a:avLst/>
          </a:prstGeom>
          <a:solidFill>
            <a:srgbClr val="DDD2B5"/>
          </a:solidFill>
          <a:ln w="6350" algn="ctr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marL="12700" indent="-12700" algn="ctr" eaLnBrk="0" hangingPunct="0">
              <a:lnSpc>
                <a:spcPct val="110000"/>
              </a:lnSpc>
              <a:defRPr/>
            </a:pPr>
            <a:r>
              <a:rPr lang="en-US" sz="2000">
                <a:solidFill>
                  <a:srgbClr val="091D5D"/>
                </a:solidFill>
                <a:latin typeface="Arial" charset="0"/>
              </a:rPr>
              <a:t>  Contrazione di risorse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916238" y="3213100"/>
            <a:ext cx="5106987" cy="685800"/>
          </a:xfrm>
          <a:prstGeom prst="rect">
            <a:avLst/>
          </a:prstGeom>
          <a:solidFill>
            <a:srgbClr val="DDD2B5"/>
          </a:solidFill>
          <a:ln w="6350" algn="ctr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marL="12700" indent="-12700" algn="ctr" eaLnBrk="0" hangingPunct="0">
              <a:lnSpc>
                <a:spcPct val="110000"/>
              </a:lnSpc>
              <a:defRPr/>
            </a:pPr>
            <a:r>
              <a:rPr lang="en-US" sz="2000">
                <a:solidFill>
                  <a:srgbClr val="091D5D"/>
                </a:solidFill>
                <a:latin typeface="Arial" charset="0"/>
              </a:rPr>
              <a:t>     Nuove domande individualizzate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916238" y="4292600"/>
            <a:ext cx="5106987" cy="685800"/>
          </a:xfrm>
          <a:prstGeom prst="rect">
            <a:avLst/>
          </a:prstGeom>
          <a:solidFill>
            <a:srgbClr val="DDD2B5"/>
          </a:solidFill>
          <a:ln w="6350" algn="ctr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marL="12700" indent="-12700" algn="ctr" eaLnBrk="0" hangingPunct="0">
              <a:lnSpc>
                <a:spcPct val="110000"/>
              </a:lnSpc>
              <a:defRPr/>
            </a:pPr>
            <a:r>
              <a:rPr lang="en-US" sz="2000">
                <a:solidFill>
                  <a:srgbClr val="091D5D"/>
                </a:solidFill>
                <a:latin typeface="Arial" charset="0"/>
              </a:rPr>
              <a:t>Inefficienza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916238" y="5300663"/>
            <a:ext cx="5106987" cy="685800"/>
          </a:xfrm>
          <a:prstGeom prst="rect">
            <a:avLst/>
          </a:prstGeom>
          <a:solidFill>
            <a:srgbClr val="DDD2B5"/>
          </a:solidFill>
          <a:ln w="6350" algn="ctr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marL="12700" indent="-12700" algn="ctr" eaLnBrk="0" hangingPunct="0">
              <a:lnSpc>
                <a:spcPct val="110000"/>
              </a:lnSpc>
              <a:defRPr/>
            </a:pPr>
            <a:r>
              <a:rPr lang="en-US" sz="2000" dirty="0" err="1">
                <a:solidFill>
                  <a:srgbClr val="091D5D"/>
                </a:solidFill>
                <a:latin typeface="Arial" charset="0"/>
              </a:rPr>
              <a:t>Nuova</a:t>
            </a:r>
            <a:r>
              <a:rPr lang="en-US" sz="2000" dirty="0">
                <a:solidFill>
                  <a:srgbClr val="091D5D"/>
                </a:solidFill>
                <a:latin typeface="Arial" charset="0"/>
              </a:rPr>
              <a:t> idea </a:t>
            </a:r>
            <a:r>
              <a:rPr lang="en-US" sz="2000" dirty="0" err="1">
                <a:solidFill>
                  <a:srgbClr val="091D5D"/>
                </a:solidFill>
                <a:latin typeface="Arial" charset="0"/>
              </a:rPr>
              <a:t>di</a:t>
            </a:r>
            <a:r>
              <a:rPr lang="en-US" sz="2000" dirty="0">
                <a:solidFill>
                  <a:srgbClr val="091D5D"/>
                </a:solidFill>
                <a:latin typeface="Arial" charset="0"/>
              </a:rPr>
              <a:t> “</a:t>
            </a:r>
            <a:r>
              <a:rPr lang="en-US" sz="2000" dirty="0" err="1">
                <a:solidFill>
                  <a:srgbClr val="091D5D"/>
                </a:solidFill>
                <a:latin typeface="Arial" charset="0"/>
              </a:rPr>
              <a:t>pubblico</a:t>
            </a:r>
            <a:r>
              <a:rPr lang="en-US" sz="2000" dirty="0">
                <a:solidFill>
                  <a:srgbClr val="091D5D"/>
                </a:solidFill>
                <a:latin typeface="Arial" charset="0"/>
              </a:rPr>
              <a:t>”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971550" y="1989138"/>
            <a:ext cx="2973388" cy="828675"/>
          </a:xfrm>
          <a:prstGeom prst="homePlate">
            <a:avLst>
              <a:gd name="adj" fmla="val 89703"/>
            </a:avLst>
          </a:prstGeom>
          <a:solidFill>
            <a:srgbClr val="091D5D"/>
          </a:solidFill>
          <a:ln w="6350" algn="ctr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algn="ctr" eaLnBrk="0" hangingPunct="0">
              <a:defRPr/>
            </a:pPr>
            <a:r>
              <a:rPr lang="en-US" b="1">
                <a:solidFill>
                  <a:srgbClr val="FFFFFF"/>
                </a:solidFill>
                <a:latin typeface="Arial" charset="0"/>
              </a:rPr>
              <a:t>Crisi fiscale</a:t>
            </a: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971550" y="3213100"/>
            <a:ext cx="2520950" cy="685800"/>
          </a:xfrm>
          <a:prstGeom prst="homePlate">
            <a:avLst>
              <a:gd name="adj" fmla="val 91898"/>
            </a:avLst>
          </a:prstGeom>
          <a:solidFill>
            <a:srgbClr val="091D5D"/>
          </a:solidFill>
          <a:ln w="6350" algn="ctr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algn="ctr" eaLnBrk="0" hangingPunct="0">
              <a:defRPr/>
            </a:pPr>
            <a:r>
              <a:rPr lang="en-US" b="1">
                <a:solidFill>
                  <a:srgbClr val="FFFFFF"/>
                </a:solidFill>
                <a:latin typeface="Arial" charset="0"/>
              </a:rPr>
              <a:t>Crisi di consenso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971550" y="4292600"/>
            <a:ext cx="2520950" cy="685800"/>
          </a:xfrm>
          <a:prstGeom prst="homePlate">
            <a:avLst>
              <a:gd name="adj" fmla="val 91898"/>
            </a:avLst>
          </a:prstGeom>
          <a:solidFill>
            <a:srgbClr val="091D5D"/>
          </a:solidFill>
          <a:ln w="6350" algn="ctr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algn="ctr" eaLnBrk="0" hangingPunct="0">
              <a:defRPr/>
            </a:pPr>
            <a:r>
              <a:rPr lang="en-US" b="1">
                <a:solidFill>
                  <a:srgbClr val="FFFFFF"/>
                </a:solidFill>
                <a:latin typeface="Arial" charset="0"/>
              </a:rPr>
              <a:t>Crisi organizzativa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971550" y="5300663"/>
            <a:ext cx="2520950" cy="685800"/>
          </a:xfrm>
          <a:prstGeom prst="homePlate">
            <a:avLst>
              <a:gd name="adj" fmla="val 91898"/>
            </a:avLst>
          </a:prstGeom>
          <a:solidFill>
            <a:srgbClr val="091D5D"/>
          </a:solidFill>
          <a:ln w="6350" algn="ctr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rgbClr val="808080"/>
            </a:outerShdw>
          </a:effectLst>
        </p:spPr>
        <p:txBody>
          <a:bodyPr tIns="91440" bIns="91440" anchor="ctr"/>
          <a:lstStyle/>
          <a:p>
            <a:pPr algn="ctr" eaLnBrk="0" hangingPunct="0">
              <a:defRPr/>
            </a:pPr>
            <a:r>
              <a:rPr lang="en-US" b="1">
                <a:solidFill>
                  <a:srgbClr val="FFFFFF"/>
                </a:solidFill>
                <a:latin typeface="Arial" charset="0"/>
              </a:rPr>
              <a:t>Crisi ideologica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gnaposto numero diapositiva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7821AA-3F4E-4454-828E-D434073B04C5}" type="slidenum">
              <a:rPr lang="it-IT"/>
              <a:pPr>
                <a:defRPr/>
              </a:pPr>
              <a:t>40</a:t>
            </a:fld>
            <a:endParaRPr lang="it-IT"/>
          </a:p>
        </p:txBody>
      </p:sp>
      <p:pic>
        <p:nvPicPr>
          <p:cNvPr id="35843" name="Immagine 112" descr="1workstation51-me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8150" y="2357438"/>
            <a:ext cx="16097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Titolo 1"/>
          <p:cNvSpPr>
            <a:spLocks noGrp="1"/>
          </p:cNvSpPr>
          <p:nvPr>
            <p:ph type="title" idx="4294967295"/>
          </p:nvPr>
        </p:nvSpPr>
        <p:spPr>
          <a:xfrm>
            <a:off x="-324544" y="404664"/>
            <a:ext cx="6408712" cy="642938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it-IT" sz="2800" dirty="0" smtClean="0">
                <a:solidFill>
                  <a:schemeClr val="hlink"/>
                </a:solidFill>
              </a:rPr>
              <a:t>                             L’assistenza domiciliare:  come  stiamo diventando</a:t>
            </a:r>
          </a:p>
        </p:txBody>
      </p:sp>
      <p:sp>
        <p:nvSpPr>
          <p:cNvPr id="35845" name="CasellaDiTesto 34"/>
          <p:cNvSpPr txBox="1">
            <a:spLocks noChangeArrowheads="1"/>
          </p:cNvSpPr>
          <p:nvPr/>
        </p:nvSpPr>
        <p:spPr bwMode="auto">
          <a:xfrm>
            <a:off x="0" y="3511550"/>
            <a:ext cx="20510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 b="1">
                <a:solidFill>
                  <a:srgbClr val="000000"/>
                </a:solidFill>
                <a:latin typeface="Calibri" pitchFamily="34" charset="0"/>
              </a:rPr>
              <a:t>Assistito/Familiare</a:t>
            </a:r>
          </a:p>
        </p:txBody>
      </p:sp>
      <p:cxnSp>
        <p:nvCxnSpPr>
          <p:cNvPr id="47" name="Connettore 2 76"/>
          <p:cNvCxnSpPr/>
          <p:nvPr/>
        </p:nvCxnSpPr>
        <p:spPr>
          <a:xfrm flipV="1">
            <a:off x="1331913" y="4221163"/>
            <a:ext cx="492125" cy="706437"/>
          </a:xfrm>
          <a:prstGeom prst="straightConnector1">
            <a:avLst/>
          </a:prstGeom>
          <a:ln w="412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47" name="Connettore 2 82"/>
          <p:cNvCxnSpPr>
            <a:cxnSpLocks noChangeShapeType="1"/>
          </p:cNvCxnSpPr>
          <p:nvPr/>
        </p:nvCxnSpPr>
        <p:spPr bwMode="auto">
          <a:xfrm>
            <a:off x="4067175" y="4437063"/>
            <a:ext cx="0" cy="712787"/>
          </a:xfrm>
          <a:prstGeom prst="straightConnector1">
            <a:avLst/>
          </a:prstGeom>
          <a:noFill/>
          <a:ln w="41275" algn="ctr">
            <a:solidFill>
              <a:srgbClr val="4A7EBB"/>
            </a:solidFill>
            <a:round/>
            <a:headEnd type="arrow" w="med" len="med"/>
            <a:tailEnd type="arrow" w="med" len="med"/>
          </a:ln>
        </p:spPr>
      </p:cxnSp>
      <p:sp>
        <p:nvSpPr>
          <p:cNvPr id="50" name="Disco magnetico 97"/>
          <p:cNvSpPr/>
          <p:nvPr/>
        </p:nvSpPr>
        <p:spPr>
          <a:xfrm>
            <a:off x="3500438" y="5354638"/>
            <a:ext cx="1206500" cy="78581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prstClr val="white"/>
                </a:solidFill>
              </a:rPr>
              <a:t>Distretti</a:t>
            </a:r>
          </a:p>
        </p:txBody>
      </p:sp>
      <p:sp>
        <p:nvSpPr>
          <p:cNvPr id="51" name="Disco magnetico 98"/>
          <p:cNvSpPr/>
          <p:nvPr/>
        </p:nvSpPr>
        <p:spPr>
          <a:xfrm>
            <a:off x="6084888" y="5214938"/>
            <a:ext cx="1479550" cy="714375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prstClr val="white"/>
                </a:solidFill>
              </a:rPr>
              <a:t>Erogatori</a:t>
            </a:r>
          </a:p>
        </p:txBody>
      </p:sp>
      <p:sp>
        <p:nvSpPr>
          <p:cNvPr id="52" name="Disco magnetico 115"/>
          <p:cNvSpPr/>
          <p:nvPr/>
        </p:nvSpPr>
        <p:spPr>
          <a:xfrm>
            <a:off x="928688" y="5214938"/>
            <a:ext cx="1147762" cy="78581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prstClr val="white"/>
                </a:solidFill>
              </a:rPr>
              <a:t>Comuni</a:t>
            </a:r>
          </a:p>
        </p:txBody>
      </p:sp>
      <p:pic>
        <p:nvPicPr>
          <p:cNvPr id="35851" name="Immagine 55" descr="assistenza_domiciliar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2492375"/>
            <a:ext cx="922338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2" name="Picture 24" descr="http://www.connectworld.net/computer/cabinets-racks/2_Rack_System_Traditiona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78375" y="5211763"/>
            <a:ext cx="919163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53" name="CasellaDiTesto 54"/>
          <p:cNvSpPr txBox="1">
            <a:spLocks noChangeArrowheads="1"/>
          </p:cNvSpPr>
          <p:nvPr/>
        </p:nvSpPr>
        <p:spPr bwMode="auto">
          <a:xfrm>
            <a:off x="3286125" y="6143625"/>
            <a:ext cx="2786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latin typeface="Calibri" pitchFamily="34" charset="0"/>
              </a:rPr>
              <a:t>sistemi informativi ASL - distretti</a:t>
            </a:r>
          </a:p>
        </p:txBody>
      </p:sp>
      <p:pic>
        <p:nvPicPr>
          <p:cNvPr id="35854" name="Picture 24" descr="http://www.connectworld.net/computer/cabinets-racks/2_Rack_System_Traditiona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1688" y="5072063"/>
            <a:ext cx="981075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55" name="CasellaDiTesto 54"/>
          <p:cNvSpPr txBox="1">
            <a:spLocks noChangeArrowheads="1"/>
          </p:cNvSpPr>
          <p:nvPr/>
        </p:nvSpPr>
        <p:spPr bwMode="auto">
          <a:xfrm>
            <a:off x="-4763" y="4854575"/>
            <a:ext cx="24336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latin typeface="Calibri" pitchFamily="34" charset="0"/>
              </a:rPr>
              <a:t>sistemi informativi Comuni</a:t>
            </a:r>
          </a:p>
        </p:txBody>
      </p:sp>
      <p:pic>
        <p:nvPicPr>
          <p:cNvPr id="35856" name="Picture 24" descr="http://www.connectworld.net/computer/cabinets-racks/2_Rack_System_Traditiona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35875" y="5000625"/>
            <a:ext cx="981075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57" name="CasellaDiTesto 54"/>
          <p:cNvSpPr txBox="1">
            <a:spLocks noChangeArrowheads="1"/>
          </p:cNvSpPr>
          <p:nvPr/>
        </p:nvSpPr>
        <p:spPr bwMode="auto">
          <a:xfrm>
            <a:off x="6429375" y="4500563"/>
            <a:ext cx="2571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latin typeface="Calibri" pitchFamily="34" charset="0"/>
              </a:rPr>
              <a:t>sistemi informativi enti erogatori</a:t>
            </a:r>
          </a:p>
        </p:txBody>
      </p:sp>
      <p:pic>
        <p:nvPicPr>
          <p:cNvPr id="37" name="Picture 2" descr="http://www.cissa.it/img/segretaria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51088" y="2428875"/>
            <a:ext cx="1000125" cy="1147763"/>
          </a:xfrm>
          <a:prstGeom prst="rect">
            <a:avLst/>
          </a:prstGeom>
          <a:noFill/>
          <a:ln w="31750">
            <a:solidFill>
              <a:schemeClr val="accent6">
                <a:lumMod val="75000"/>
              </a:schemeClr>
            </a:solidFill>
          </a:ln>
        </p:spPr>
      </p:pic>
      <p:sp>
        <p:nvSpPr>
          <p:cNvPr id="41" name="Rettangolo arrotondato 73"/>
          <p:cNvSpPr/>
          <p:nvPr/>
        </p:nvSpPr>
        <p:spPr>
          <a:xfrm>
            <a:off x="2051050" y="3500438"/>
            <a:ext cx="1873250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b="1" dirty="0" smtClean="0">
                <a:solidFill>
                  <a:srgbClr val="FFFFFF"/>
                </a:solidFill>
                <a:cs typeface="Arial" charset="0"/>
              </a:rPr>
              <a:t>Cure </a:t>
            </a:r>
            <a:r>
              <a:rPr lang="it-IT" b="1" dirty="0">
                <a:solidFill>
                  <a:srgbClr val="FFFFFF"/>
                </a:solidFill>
                <a:cs typeface="Arial" charset="0"/>
              </a:rPr>
              <a:t>domiciliari</a:t>
            </a:r>
          </a:p>
        </p:txBody>
      </p:sp>
      <p:sp>
        <p:nvSpPr>
          <p:cNvPr id="80" name="Rettangolo arrotondato 73"/>
          <p:cNvSpPr/>
          <p:nvPr/>
        </p:nvSpPr>
        <p:spPr>
          <a:xfrm>
            <a:off x="4211638" y="3500438"/>
            <a:ext cx="1512887" cy="4333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>
                <a:solidFill>
                  <a:prstClr val="white"/>
                </a:solidFill>
              </a:rPr>
              <a:t>Sistema Informativo</a:t>
            </a:r>
          </a:p>
        </p:txBody>
      </p:sp>
      <p:sp>
        <p:nvSpPr>
          <p:cNvPr id="88" name="Rettangolo arrotondato 87"/>
          <p:cNvSpPr/>
          <p:nvPr/>
        </p:nvSpPr>
        <p:spPr>
          <a:xfrm>
            <a:off x="2071688" y="2357438"/>
            <a:ext cx="3929062" cy="1792287"/>
          </a:xfrm>
          <a:prstGeom prst="roundRect">
            <a:avLst/>
          </a:prstGeom>
          <a:noFill/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cxnSp>
        <p:nvCxnSpPr>
          <p:cNvPr id="35862" name="Connettore 2 84"/>
          <p:cNvCxnSpPr>
            <a:cxnSpLocks noChangeShapeType="1"/>
          </p:cNvCxnSpPr>
          <p:nvPr/>
        </p:nvCxnSpPr>
        <p:spPr bwMode="auto">
          <a:xfrm>
            <a:off x="5651500" y="4437063"/>
            <a:ext cx="704850" cy="706437"/>
          </a:xfrm>
          <a:prstGeom prst="straightConnector1">
            <a:avLst/>
          </a:prstGeom>
          <a:noFill/>
          <a:ln w="41275" algn="ctr">
            <a:solidFill>
              <a:srgbClr val="4A7EBB"/>
            </a:solidFill>
            <a:round/>
            <a:headEnd type="arrow" w="med" len="med"/>
            <a:tailEnd type="arrow" w="med" len="med"/>
          </a:ln>
        </p:spPr>
      </p:cxnSp>
      <p:sp>
        <p:nvSpPr>
          <p:cNvPr id="35863" name="CasellaDiTesto 88"/>
          <p:cNvSpPr txBox="1">
            <a:spLocks noChangeArrowheads="1"/>
          </p:cNvSpPr>
          <p:nvPr/>
        </p:nvSpPr>
        <p:spPr bwMode="auto">
          <a:xfrm>
            <a:off x="2843213" y="1916113"/>
            <a:ext cx="2643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latin typeface="Calibri" pitchFamily="34" charset="0"/>
              </a:rPr>
              <a:t>       Distretti/Comuni</a:t>
            </a:r>
          </a:p>
        </p:txBody>
      </p:sp>
      <p:sp>
        <p:nvSpPr>
          <p:cNvPr id="100" name="Rettangolo arrotondato 99"/>
          <p:cNvSpPr/>
          <p:nvPr/>
        </p:nvSpPr>
        <p:spPr>
          <a:xfrm>
            <a:off x="7092950" y="2571750"/>
            <a:ext cx="1871663" cy="928688"/>
          </a:xfrm>
          <a:prstGeom prst="roundRect">
            <a:avLst/>
          </a:prstGeom>
          <a:solidFill>
            <a:schemeClr val="accent1">
              <a:alpha val="17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b="1">
                <a:solidFill>
                  <a:schemeClr val="tx1"/>
                </a:solidFill>
                <a:cs typeface="Arial" charset="0"/>
              </a:rPr>
              <a:t>PAI INTEGRATO</a:t>
            </a:r>
          </a:p>
        </p:txBody>
      </p:sp>
      <p:sp>
        <p:nvSpPr>
          <p:cNvPr id="102" name="Freccia a destra 101"/>
          <p:cNvSpPr/>
          <p:nvPr/>
        </p:nvSpPr>
        <p:spPr>
          <a:xfrm>
            <a:off x="6143625" y="2571750"/>
            <a:ext cx="928688" cy="12239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pic>
        <p:nvPicPr>
          <p:cNvPr id="35866" name="Immagine 27" descr="RSA_09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29375" y="1285875"/>
            <a:ext cx="243681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Connettore 2 84"/>
          <p:cNvCxnSpPr/>
          <p:nvPr/>
        </p:nvCxnSpPr>
        <p:spPr>
          <a:xfrm rot="10800000" flipV="1">
            <a:off x="5857875" y="2000250"/>
            <a:ext cx="714375" cy="500063"/>
          </a:xfrm>
          <a:prstGeom prst="straightConnector1">
            <a:avLst/>
          </a:prstGeom>
          <a:ln w="412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ttangolo arrotondato 29"/>
          <p:cNvSpPr/>
          <p:nvPr/>
        </p:nvSpPr>
        <p:spPr>
          <a:xfrm>
            <a:off x="6572250" y="357188"/>
            <a:ext cx="2143125" cy="714375"/>
          </a:xfrm>
          <a:prstGeom prst="roundRect">
            <a:avLst/>
          </a:prstGeom>
          <a:solidFill>
            <a:schemeClr val="accent1">
              <a:alpha val="17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chemeClr val="tx1"/>
                </a:solidFill>
              </a:rPr>
              <a:t>Continuità Assistenziale </a:t>
            </a:r>
          </a:p>
        </p:txBody>
      </p:sp>
      <p:cxnSp>
        <p:nvCxnSpPr>
          <p:cNvPr id="31" name="Connettore 2 84"/>
          <p:cNvCxnSpPr/>
          <p:nvPr/>
        </p:nvCxnSpPr>
        <p:spPr>
          <a:xfrm rot="5400000" flipH="1" flipV="1">
            <a:off x="5250656" y="964407"/>
            <a:ext cx="1285875" cy="1214438"/>
          </a:xfrm>
          <a:prstGeom prst="straightConnector1">
            <a:avLst/>
          </a:prstGeom>
          <a:ln w="412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ccia a destra 101"/>
          <p:cNvSpPr/>
          <p:nvPr/>
        </p:nvSpPr>
        <p:spPr>
          <a:xfrm>
            <a:off x="3419475" y="2492375"/>
            <a:ext cx="928688" cy="7191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3" name="Freccia a destra 101"/>
          <p:cNvSpPr/>
          <p:nvPr/>
        </p:nvSpPr>
        <p:spPr>
          <a:xfrm>
            <a:off x="1187450" y="2708275"/>
            <a:ext cx="576263" cy="433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95288" y="1052513"/>
            <a:ext cx="8569325" cy="552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1" indent="-342900" algn="just" eaLnBrk="0" hangingPunct="0">
              <a:spcBef>
                <a:spcPct val="20000"/>
              </a:spcBef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I Sistemi sanitari devono garantire un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approccio olistico ai servizi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, </a:t>
            </a:r>
          </a:p>
          <a:p>
            <a:pPr marL="342900" lvl="1" indent="-342900" algn="just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che includa la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promozione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 della salute, la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prevenzione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 delle malattie e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programmi di gestione integrata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della malattia, nonché il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coordinamento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 tra i diversi fornitori, istituzioni e strutture, indipendentemente dalla loro appartenenza al settore pubblico o privato, </a:t>
            </a:r>
          </a:p>
          <a:p>
            <a:pPr marL="342900" lvl="1" indent="-342900" algn="just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 che comprenda, tra l’altro, le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cure primarie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, le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strutture per le malattie acute e per la lungodegenza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 e l’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assistenza domiciliare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.</a:t>
            </a:r>
          </a:p>
          <a:p>
            <a:pPr marL="342900" lvl="1" indent="-342900" algn="r" eaLnBrk="0" hangingPunct="0">
              <a:spcBef>
                <a:spcPct val="20000"/>
              </a:spcBef>
              <a:defRPr/>
            </a:pP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Carta di </a:t>
            </a:r>
            <a:r>
              <a:rPr lang="it-IT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Tallin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 – giugno 2008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2124075" y="260350"/>
            <a:ext cx="6840538" cy="7064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The End </a:t>
            </a:r>
          </a:p>
        </p:txBody>
      </p:sp>
      <p:pic>
        <p:nvPicPr>
          <p:cNvPr id="4" name="Picture 16" descr="mani_pannelli_grand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5" y="1033753"/>
            <a:ext cx="4335932" cy="4411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7" descr="Mostra immagine a dimensione inter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4275" y="2492896"/>
            <a:ext cx="149153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E9284FE-FB02-4876-AFB2-85695698C2D7}" type="slidenum">
              <a:rPr lang="it-IT"/>
              <a:pPr>
                <a:defRPr/>
              </a:pPr>
              <a:t>42</a:t>
            </a:fld>
            <a:endParaRPr lang="it-IT"/>
          </a:p>
        </p:txBody>
      </p:sp>
      <p:pic>
        <p:nvPicPr>
          <p:cNvPr id="522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549275"/>
          </a:xfrm>
          <a:solidFill>
            <a:srgbClr val="CCECFF"/>
          </a:solidFill>
        </p:spPr>
        <p:txBody>
          <a:bodyPr/>
          <a:lstStyle/>
          <a:p>
            <a:pPr algn="ctr">
              <a:lnSpc>
                <a:spcPct val="80000"/>
              </a:lnSpc>
              <a:buFont typeface="Arial" pitchFamily="34" charset="0"/>
              <a:buNone/>
            </a:pPr>
            <a:r>
              <a:rPr lang="it-IT" sz="2000" dirty="0" smtClean="0"/>
              <a:t>“Ricorda che il destino di tutti dipende sempre dalle azioni del singolo”</a:t>
            </a:r>
          </a:p>
          <a:p>
            <a:pPr algn="ctr">
              <a:lnSpc>
                <a:spcPct val="80000"/>
              </a:lnSpc>
              <a:buFont typeface="Arial" pitchFamily="34" charset="0"/>
              <a:buNone/>
            </a:pPr>
            <a:r>
              <a:rPr lang="it-IT" sz="2000" dirty="0" smtClean="0"/>
              <a:t> </a:t>
            </a:r>
            <a:r>
              <a:rPr lang="it-IT" sz="1600" i="1" dirty="0" smtClean="0"/>
              <a:t>Alessandro Magno</a:t>
            </a:r>
            <a:r>
              <a:rPr lang="it-IT" sz="1600" dirty="0" smtClean="0"/>
              <a:t> (356 a.C. - 323 a.C.)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092018"/>
            <a:ext cx="9144000" cy="683264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it-IT" sz="2400" b="1" dirty="0">
                <a:latin typeface="Cambria" pitchFamily="18" charset="0"/>
                <a:cs typeface="Arial" charset="0"/>
              </a:rPr>
              <a:t>“</a:t>
            </a:r>
            <a:r>
              <a:rPr lang="it-IT" sz="2400" b="1" dirty="0">
                <a:latin typeface="Calibri" pitchFamily="34" charset="0"/>
                <a:cs typeface="Arial" charset="0"/>
              </a:rPr>
              <a:t>Non sempre le cose nuove sono complesse , spesso è solo questione di  saper cambiare  prospettiva</a:t>
            </a:r>
            <a:r>
              <a:rPr lang="it-IT" sz="2400" b="1" dirty="0" smtClean="0">
                <a:latin typeface="Calibri" pitchFamily="34" charset="0"/>
                <a:cs typeface="Arial" charset="0"/>
              </a:rPr>
              <a:t>!”</a:t>
            </a:r>
            <a:endParaRPr lang="it-IT" sz="2400" b="1" dirty="0">
              <a:latin typeface="Calibri" pitchFamily="34" charset="0"/>
              <a:cs typeface="Arial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-972616" y="1628800"/>
            <a:ext cx="114060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Vi ringrazio per</a:t>
            </a:r>
          </a:p>
          <a:p>
            <a:pPr algn="ctr"/>
            <a:r>
              <a:rPr lang="it-IT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la cortese attenzione</a:t>
            </a:r>
            <a:endParaRPr lang="it-IT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979613" y="3333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Premessa</a:t>
            </a:r>
            <a:r>
              <a:rPr lang="it-IT" dirty="0">
                <a:latin typeface="Arial" charset="0"/>
                <a:cs typeface="+mn-cs"/>
              </a:rPr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7544" y="836712"/>
            <a:ext cx="7313612" cy="73501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Trend 2010 - 2050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7651" y="1589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395536" y="1196752"/>
          <a:ext cx="8929687" cy="5286375"/>
        </p:xfrm>
        <a:graphic>
          <a:graphicData uri="http://schemas.openxmlformats.org/presentationml/2006/ole">
            <p:oleObj spid="_x0000_s36866" name="Grafico" r:id="rId4" imgW="5124602" imgH="3086100" progId="Excel.Sheet.8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979613" y="3333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Premessa</a:t>
            </a:r>
            <a:r>
              <a:rPr lang="it-IT" dirty="0">
                <a:latin typeface="Arial" charset="0"/>
                <a:cs typeface="+mn-cs"/>
              </a:rPr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95536" y="836067"/>
            <a:ext cx="8229600" cy="7207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</a:t>
            </a:r>
            <a:r>
              <a:rPr kumimoji="0" lang="it-IT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nvecchiamento</a:t>
            </a:r>
            <a:endParaRPr kumimoji="0" lang="it-IT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Group 3"/>
          <p:cNvGraphicFramePr>
            <a:graphicFrameLocks/>
          </p:cNvGraphicFramePr>
          <p:nvPr/>
        </p:nvGraphicFramePr>
        <p:xfrm>
          <a:off x="214561" y="1571353"/>
          <a:ext cx="8715436" cy="5000660"/>
        </p:xfrm>
        <a:graphic>
          <a:graphicData uri="http://schemas.openxmlformats.org/drawingml/2006/table">
            <a:tbl>
              <a:tblPr/>
              <a:tblGrid>
                <a:gridCol w="2198910"/>
                <a:gridCol w="1211405"/>
                <a:gridCol w="1137886"/>
                <a:gridCol w="1136215"/>
                <a:gridCol w="985833"/>
                <a:gridCol w="975808"/>
                <a:gridCol w="1069379"/>
              </a:tblGrid>
              <a:tr h="6825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Valori assoluti (in migliaia)</a:t>
                      </a:r>
                      <a:endParaRPr kumimoji="0" lang="it-IT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Incidenza sul totale</a:t>
                      </a:r>
                      <a:endParaRPr kumimoji="0" lang="it-IT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72921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1992</a:t>
                      </a:r>
                      <a:endParaRPr kumimoji="0" lang="it-IT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  <a:endParaRPr kumimoji="0" lang="it-IT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endParaRPr kumimoji="0" lang="it-IT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1992</a:t>
                      </a:r>
                      <a:endParaRPr kumimoji="0" lang="it-IT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  <a:endParaRPr kumimoji="0" lang="it-IT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endParaRPr kumimoji="0" lang="it-IT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2936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Giovani (0-18 anni)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1.683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1.506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1.676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19,00%</a:t>
                      </a: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16,70%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17,40%</a:t>
                      </a: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83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671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Forza Lavoro (19-64 anni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5.884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5.885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6.050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66,40%</a:t>
                      </a:r>
                      <a:endParaRPr kumimoji="0" lang="it-IT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65,40%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62,80%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5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936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e +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1.293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1.613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1.914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14,60%</a:t>
                      </a: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17,90%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19,9%</a:t>
                      </a:r>
                      <a:endParaRPr kumimoji="0" lang="it-IT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5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Totale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it-IT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6" name="AutoShape 73"/>
          <p:cNvCxnSpPr>
            <a:cxnSpLocks noChangeShapeType="1"/>
          </p:cNvCxnSpPr>
          <p:nvPr/>
        </p:nvCxnSpPr>
        <p:spPr bwMode="auto">
          <a:xfrm rot="16200000" flipH="1">
            <a:off x="7590086" y="2411140"/>
            <a:ext cx="1587" cy="2036763"/>
          </a:xfrm>
          <a:prstGeom prst="curvedConnector3">
            <a:avLst>
              <a:gd name="adj1" fmla="val 14400005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</p:cxnSp>
      <p:cxnSp>
        <p:nvCxnSpPr>
          <p:cNvPr id="7" name="AutoShape 74"/>
          <p:cNvCxnSpPr>
            <a:cxnSpLocks noChangeShapeType="1"/>
          </p:cNvCxnSpPr>
          <p:nvPr/>
        </p:nvCxnSpPr>
        <p:spPr bwMode="auto">
          <a:xfrm rot="16200000" flipH="1">
            <a:off x="7375773" y="4911453"/>
            <a:ext cx="1588" cy="2036762"/>
          </a:xfrm>
          <a:prstGeom prst="curvedConnector3">
            <a:avLst>
              <a:gd name="adj1" fmla="val 14300005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</p:cxnSp>
      <p:sp>
        <p:nvSpPr>
          <p:cNvPr id="8" name="Oval 75"/>
          <p:cNvSpPr>
            <a:spLocks noChangeArrowheads="1"/>
          </p:cNvSpPr>
          <p:nvPr/>
        </p:nvSpPr>
        <p:spPr bwMode="auto">
          <a:xfrm>
            <a:off x="5929561" y="2857228"/>
            <a:ext cx="914400" cy="50482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" name="Oval 76"/>
          <p:cNvSpPr>
            <a:spLocks noChangeArrowheads="1"/>
          </p:cNvSpPr>
          <p:nvPr/>
        </p:nvSpPr>
        <p:spPr bwMode="auto">
          <a:xfrm>
            <a:off x="7929811" y="5428978"/>
            <a:ext cx="914400" cy="50482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" name="Oval 77"/>
          <p:cNvSpPr>
            <a:spLocks noChangeArrowheads="1"/>
          </p:cNvSpPr>
          <p:nvPr/>
        </p:nvSpPr>
        <p:spPr bwMode="auto">
          <a:xfrm>
            <a:off x="7929811" y="2928665"/>
            <a:ext cx="914400" cy="50482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1" name="Oval 78"/>
          <p:cNvSpPr>
            <a:spLocks noChangeArrowheads="1"/>
          </p:cNvSpPr>
          <p:nvPr/>
        </p:nvSpPr>
        <p:spPr bwMode="auto">
          <a:xfrm>
            <a:off x="5929561" y="5357540"/>
            <a:ext cx="914400" cy="50482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cxnSp>
        <p:nvCxnSpPr>
          <p:cNvPr id="12" name="AutoShape 79"/>
          <p:cNvCxnSpPr>
            <a:cxnSpLocks noChangeShapeType="1"/>
          </p:cNvCxnSpPr>
          <p:nvPr/>
        </p:nvCxnSpPr>
        <p:spPr bwMode="auto">
          <a:xfrm>
            <a:off x="6358186" y="4428853"/>
            <a:ext cx="2055812" cy="157162"/>
          </a:xfrm>
          <a:prstGeom prst="straightConnector1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979613" y="3333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Premessa</a:t>
            </a:r>
            <a:r>
              <a:rPr lang="it-IT" dirty="0">
                <a:latin typeface="Arial" charset="0"/>
                <a:cs typeface="+mn-cs"/>
              </a:rPr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23528" y="548680"/>
            <a:ext cx="81534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4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</a:t>
            </a:r>
            <a:r>
              <a:rPr kumimoji="0" lang="it-IT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 risorse 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/>
        </p:nvGraphicFramePr>
        <p:xfrm>
          <a:off x="31750" y="1497013"/>
          <a:ext cx="9112250" cy="5360987"/>
        </p:xfrm>
        <a:graphic>
          <a:graphicData uri="http://schemas.openxmlformats.org/presentationml/2006/ole">
            <p:oleObj spid="_x0000_s37890" name="Grafico" r:id="rId4" imgW="6400800" imgH="3171749" progId="Excel.Sheet.8">
              <p:embed/>
            </p:oleObj>
          </a:graphicData>
        </a:graphic>
      </p:graphicFrame>
      <p:sp>
        <p:nvSpPr>
          <p:cNvPr id="6" name="CasellaDiTesto 4"/>
          <p:cNvSpPr txBox="1">
            <a:spLocks noChangeArrowheads="1"/>
          </p:cNvSpPr>
          <p:nvPr/>
        </p:nvSpPr>
        <p:spPr bwMode="auto">
          <a:xfrm>
            <a:off x="8072438" y="5143500"/>
            <a:ext cx="7858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0070C0"/>
                </a:solidFill>
              </a:rPr>
              <a:t>-25%</a:t>
            </a:r>
          </a:p>
        </p:txBody>
      </p:sp>
      <p:sp>
        <p:nvSpPr>
          <p:cNvPr id="7" name="CasellaDiTesto 5"/>
          <p:cNvSpPr txBox="1">
            <a:spLocks noChangeArrowheads="1"/>
          </p:cNvSpPr>
          <p:nvPr/>
        </p:nvSpPr>
        <p:spPr bwMode="auto">
          <a:xfrm>
            <a:off x="8143875" y="4572000"/>
            <a:ext cx="1000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CC3300"/>
                </a:solidFill>
              </a:rPr>
              <a:t>-26,3%</a:t>
            </a:r>
          </a:p>
          <a:p>
            <a:endParaRPr lang="it-IT" b="1">
              <a:solidFill>
                <a:srgbClr val="0070C0"/>
              </a:solidFill>
            </a:endParaRPr>
          </a:p>
        </p:txBody>
      </p:sp>
      <p:sp>
        <p:nvSpPr>
          <p:cNvPr id="8" name="CasellaDiTesto 6"/>
          <p:cNvSpPr txBox="1">
            <a:spLocks noChangeArrowheads="1"/>
          </p:cNvSpPr>
          <p:nvPr/>
        </p:nvSpPr>
        <p:spPr bwMode="auto">
          <a:xfrm>
            <a:off x="8143875" y="2286000"/>
            <a:ext cx="785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92D050"/>
                </a:solidFill>
              </a:rPr>
              <a:t>+41%</a:t>
            </a:r>
          </a:p>
          <a:p>
            <a:endParaRPr lang="it-IT" b="1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979613" y="3333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Premessa</a:t>
            </a:r>
            <a:r>
              <a:rPr lang="it-IT" dirty="0">
                <a:latin typeface="Arial" charset="0"/>
                <a:cs typeface="+mn-cs"/>
              </a:rPr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7544" y="908720"/>
            <a:ext cx="81534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40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</a:t>
            </a:r>
            <a:r>
              <a:rPr kumimoji="0" lang="it-IT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odi critici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5496" y="1700213"/>
            <a:ext cx="4327525" cy="4964112"/>
          </a:xfrm>
          <a:prstGeom prst="rect">
            <a:avLst/>
          </a:prstGeom>
          <a:ln w="38100">
            <a:solidFill>
              <a:schemeClr val="tx2"/>
            </a:solidFill>
          </a:ln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</a:t>
            </a:r>
            <a:r>
              <a:rPr kumimoji="0" lang="it-IT" sz="25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cio-sanitario</a:t>
            </a: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Domanda ancora leggermente superiore a offerta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Domanda impropria di riabilitazione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Complessità di accesso ai servizi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Disomogeneità di soggetti sul territorio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Informazione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04308" y="1700213"/>
            <a:ext cx="4495800" cy="4968875"/>
          </a:xfrm>
          <a:prstGeom prst="rect">
            <a:avLst/>
          </a:prstGeom>
          <a:ln w="38100">
            <a:solidFill>
              <a:schemeClr val="tx2"/>
            </a:solidFill>
          </a:ln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it-IT" sz="25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Socio assistenziale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Grande varietà di servizi ed enti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Rigidità nella risposta delle istituzioni (organizzativa e burocratica)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it-IT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Utilizzo improprio degli strumenti a fine di consenso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it-IT" sz="25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23850" y="1196975"/>
            <a:ext cx="8496300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endParaRPr lang="it-IT" sz="1600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2900" indent="-342900" algn="just" eaLnBrk="0" hangingPunct="0">
              <a:spcBef>
                <a:spcPct val="20000"/>
              </a:spcBef>
              <a:defRPr/>
            </a:pP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	L’</a:t>
            </a:r>
            <a:r>
              <a:rPr lang="it-IT" sz="28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Assistenza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Domiciliare Integrata </a:t>
            </a: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costituisce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senza dubbio un intervento rilevante e fondamentale per il benessere delle persone, consentendo la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permanenza a casa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evitando il ricovero improprio in strutture sanitarie o socio sanitarie di </a:t>
            </a:r>
            <a:r>
              <a:rPr lang="it-IT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lungoassistenza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 </a:t>
            </a:r>
          </a:p>
          <a:p>
            <a:pPr marL="342900" indent="-342900" algn="just" eaLnBrk="0" hangingPunct="0">
              <a:spcBef>
                <a:spcPct val="20000"/>
              </a:spcBef>
              <a:defRPr/>
            </a:pPr>
            <a:r>
              <a:rPr lang="it-IT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	È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centrata sull’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attenzione alla famiglia 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 alla </a:t>
            </a:r>
            <a:r>
              <a:rPr lang="it-IT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tutela della vita</a:t>
            </a:r>
            <a:r>
              <a:rPr lang="it-IT" sz="280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in tutte le sue fasi, con priorità ad interventi di supporto in situazioni di specifica difficoltà.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979613" y="333375"/>
            <a:ext cx="6696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3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Premessa</a:t>
            </a:r>
            <a:r>
              <a:rPr lang="it-IT" dirty="0">
                <a:latin typeface="Arial" charset="0"/>
                <a:cs typeface="+mn-cs"/>
              </a:rPr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6505</TotalTime>
  <Words>2284</Words>
  <Application>Microsoft Office PowerPoint</Application>
  <PresentationFormat>Presentazione su schermo (4:3)</PresentationFormat>
  <Paragraphs>477</Paragraphs>
  <Slides>42</Slides>
  <Notes>30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44" baseType="lpstr">
      <vt:lpstr>Struttura predefinita</vt:lpstr>
      <vt:lpstr>Grafico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Azioni di sistema/Sviluppo - A</vt:lpstr>
      <vt:lpstr>Diapositiva 14</vt:lpstr>
      <vt:lpstr>Diapositiva 15</vt:lpstr>
      <vt:lpstr>A /Sviluppo di modelli  di assistenza integrata a domicilio - I   </vt:lpstr>
      <vt:lpstr>A/Sviluppo di modelli  di assistenza integrata a domicilio - II</vt:lpstr>
      <vt:lpstr> % Utenza ADI ASL Mi 1 per fasce di età - 2010</vt:lpstr>
      <vt:lpstr>A/Sviluppo di modelli  di assistenza integrata a domicilio - IV </vt:lpstr>
      <vt:lpstr>Durata delle cure al domicilio ASL Mi 1 - 2010 </vt:lpstr>
      <vt:lpstr>Tipologie di pazienti in ADI - ASL Mi 1 - 2010 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         L’assistenza domiciliari:come eravamo</vt:lpstr>
      <vt:lpstr>                             L’assistenza domiciliare:  come  stiamo diventando</vt:lpstr>
      <vt:lpstr>Diapositiva 41</vt:lpstr>
      <vt:lpstr>Diapositiva 42</vt:lpstr>
    </vt:vector>
  </TitlesOfParts>
  <Company>ASL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Epidem</dc:creator>
  <cp:lastModifiedBy>Giorgio</cp:lastModifiedBy>
  <cp:revision>200</cp:revision>
  <dcterms:created xsi:type="dcterms:W3CDTF">2011-09-16T10:58:46Z</dcterms:created>
  <dcterms:modified xsi:type="dcterms:W3CDTF">2006-01-23T17:00:23Z</dcterms:modified>
</cp:coreProperties>
</file>